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0" r:id="rId2"/>
    <p:sldId id="264" r:id="rId3"/>
    <p:sldId id="271" r:id="rId4"/>
    <p:sldId id="262" r:id="rId5"/>
    <p:sldId id="263" r:id="rId6"/>
    <p:sldId id="265" r:id="rId7"/>
    <p:sldId id="266" r:id="rId8"/>
    <p:sldId id="267" r:id="rId9"/>
    <p:sldId id="272" r:id="rId10"/>
    <p:sldId id="268" r:id="rId11"/>
    <p:sldId id="269"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ECFF"/>
    <a:srgbClr val="66CCFF"/>
    <a:srgbClr val="0099FF"/>
    <a:srgbClr val="568736"/>
    <a:srgbClr val="BED5B4"/>
    <a:srgbClr val="D9D9D9"/>
    <a:srgbClr val="4472C4"/>
    <a:srgbClr val="FF7C80"/>
    <a:srgbClr val="DFB44B"/>
    <a:srgbClr val="F0F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6" autoAdjust="0"/>
    <p:restoredTop sz="94660"/>
  </p:normalViewPr>
  <p:slideViewPr>
    <p:cSldViewPr snapToGrid="0">
      <p:cViewPr varScale="1">
        <p:scale>
          <a:sx n="120" d="100"/>
          <a:sy n="120" d="100"/>
        </p:scale>
        <p:origin x="82" y="31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A59DB921-B075-44A9-9A57-87B754C8EE26}" type="datetimeFigureOut">
              <a:rPr kumimoji="1" lang="ja-JP" altLang="en-US" smtClean="0"/>
              <a:t>2024/2/27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3752164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59DB921-B075-44A9-9A57-87B754C8EE26}" type="datetimeFigureOut">
              <a:rPr kumimoji="1" lang="ja-JP" altLang="en-US" smtClean="0"/>
              <a:t>2024/2/27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3211315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59DB921-B075-44A9-9A57-87B754C8EE26}" type="datetimeFigureOut">
              <a:rPr kumimoji="1" lang="ja-JP" altLang="en-US" smtClean="0"/>
              <a:t>2024/2/27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1846010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59DB921-B075-44A9-9A57-87B754C8EE26}" type="datetimeFigureOut">
              <a:rPr kumimoji="1" lang="ja-JP" altLang="en-US" smtClean="0"/>
              <a:t>2024/2/27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2962952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A59DB921-B075-44A9-9A57-87B754C8EE26}" type="datetimeFigureOut">
              <a:rPr kumimoji="1" lang="ja-JP" altLang="en-US" smtClean="0"/>
              <a:t>2024/2/27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3878033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A59DB921-B075-44A9-9A57-87B754C8EE26}" type="datetimeFigureOut">
              <a:rPr kumimoji="1" lang="ja-JP" altLang="en-US" smtClean="0"/>
              <a:t>2024/2/27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1767385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59DB921-B075-44A9-9A57-87B754C8EE26}" type="datetimeFigureOut">
              <a:rPr kumimoji="1" lang="ja-JP" altLang="en-US" smtClean="0"/>
              <a:t>2024/2/27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534968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59DB921-B075-44A9-9A57-87B754C8EE26}" type="datetimeFigureOut">
              <a:rPr kumimoji="1" lang="ja-JP" altLang="en-US" smtClean="0"/>
              <a:t>2024/2/27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3496546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9DB921-B075-44A9-9A57-87B754C8EE26}" type="datetimeFigureOut">
              <a:rPr kumimoji="1" lang="ja-JP" altLang="en-US" smtClean="0"/>
              <a:t>2024/2/27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706141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59DB921-B075-44A9-9A57-87B754C8EE26}" type="datetimeFigureOut">
              <a:rPr kumimoji="1" lang="ja-JP" altLang="en-US" smtClean="0"/>
              <a:t>2024/2/27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2175389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59DB921-B075-44A9-9A57-87B754C8EE26}" type="datetimeFigureOut">
              <a:rPr kumimoji="1" lang="ja-JP" altLang="en-US" smtClean="0"/>
              <a:t>2024/2/27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261753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9DB921-B075-44A9-9A57-87B754C8EE26}" type="datetimeFigureOut">
              <a:rPr kumimoji="1" lang="ja-JP" altLang="en-US" smtClean="0"/>
              <a:t>2024/2/27</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14537490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jpg"/><Relationship Id="rId7" Type="http://schemas.openxmlformats.org/officeDocument/2006/relationships/image" Target="../media/image9.png"/><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12" name="背景">
            <a:extLst>
              <a:ext uri="{FF2B5EF4-FFF2-40B4-BE49-F238E27FC236}">
                <a16:creationId xmlns:a16="http://schemas.microsoft.com/office/drawing/2014/main" id="{61C62ECA-E3F6-7B91-E9CD-C6FF2AE97A8B}"/>
              </a:ext>
            </a:extLst>
          </p:cNvPr>
          <p:cNvSpPr/>
          <p:nvPr/>
        </p:nvSpPr>
        <p:spPr>
          <a:xfrm>
            <a:off x="0" y="4351"/>
            <a:ext cx="9144000" cy="6853649"/>
          </a:xfrm>
          <a:prstGeom prst="rect">
            <a:avLst/>
          </a:prstGeom>
          <a:solidFill>
            <a:srgbClr val="CCD5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2" name="Image" descr="グラフィカル ユーザー インターフェイス, Web サイト&#10;&#10;自動的に生成された説明" hidden="1">
            <a:extLst>
              <a:ext uri="{FF2B5EF4-FFF2-40B4-BE49-F238E27FC236}">
                <a16:creationId xmlns:a16="http://schemas.microsoft.com/office/drawing/2014/main" id="{44360444-232C-5F58-12F3-C53F45A54661}"/>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4571"/>
          <a:stretch/>
        </p:blipFill>
        <p:spPr>
          <a:xfrm>
            <a:off x="-2" y="716687"/>
            <a:ext cx="9144001" cy="4986260"/>
          </a:xfrm>
          <a:prstGeom prst="rect">
            <a:avLst/>
          </a:prstGeom>
        </p:spPr>
      </p:pic>
      <p:sp>
        <p:nvSpPr>
          <p:cNvPr id="2" name="BACK">
            <a:extLst>
              <a:ext uri="{FF2B5EF4-FFF2-40B4-BE49-F238E27FC236}">
                <a16:creationId xmlns:a16="http://schemas.microsoft.com/office/drawing/2014/main" id="{A3D7361B-842A-1819-DEB4-81F315D03593}"/>
              </a:ext>
            </a:extLst>
          </p:cNvPr>
          <p:cNvSpPr/>
          <p:nvPr/>
        </p:nvSpPr>
        <p:spPr>
          <a:xfrm>
            <a:off x="215996" y="737943"/>
            <a:ext cx="8711323" cy="4693448"/>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ブループリント" hidden="1">
            <a:extLst>
              <a:ext uri="{FF2B5EF4-FFF2-40B4-BE49-F238E27FC236}">
                <a16:creationId xmlns:a16="http://schemas.microsoft.com/office/drawing/2014/main" id="{5344AB34-C882-DDAA-D6C0-4815BE40BF37}"/>
              </a:ext>
            </a:extLst>
          </p:cNvPr>
          <p:cNvPicPr>
            <a:picLocks noChangeAspect="1"/>
          </p:cNvPicPr>
          <p:nvPr/>
        </p:nvPicPr>
        <p:blipFill>
          <a:blip r:embed="rId3"/>
          <a:stretch>
            <a:fillRect/>
          </a:stretch>
        </p:blipFill>
        <p:spPr>
          <a:xfrm>
            <a:off x="3888116" y="3727767"/>
            <a:ext cx="5039542" cy="1708840"/>
          </a:xfrm>
          <a:prstGeom prst="rect">
            <a:avLst/>
          </a:prstGeom>
        </p:spPr>
      </p:pic>
      <p:sp>
        <p:nvSpPr>
          <p:cNvPr id="16" name="ソースコード">
            <a:extLst>
              <a:ext uri="{FF2B5EF4-FFF2-40B4-BE49-F238E27FC236}">
                <a16:creationId xmlns:a16="http://schemas.microsoft.com/office/drawing/2014/main" id="{A70AB4CE-178E-F470-40B4-C69511BDAF1D}"/>
              </a:ext>
            </a:extLst>
          </p:cNvPr>
          <p:cNvSpPr txBox="1"/>
          <p:nvPr/>
        </p:nvSpPr>
        <p:spPr>
          <a:xfrm>
            <a:off x="181295" y="737943"/>
            <a:ext cx="284052" cy="4713598"/>
          </a:xfrm>
          <a:prstGeom prst="rect">
            <a:avLst/>
          </a:prstGeom>
          <a:noFill/>
          <a:ln w="38100">
            <a:noFill/>
          </a:ln>
        </p:spPr>
        <p:txBody>
          <a:bodyPr wrap="square" rtlCol="0">
            <a:spAutoFit/>
          </a:bodyPr>
          <a:lstStyle/>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1</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2</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3</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4</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5</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6</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7</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8</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9</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10</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11</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12</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13</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14</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15</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16</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17</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18</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19</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20</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21</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22</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23</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24</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25</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26</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27</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28</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29</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30</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31</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32</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33</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34</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35</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36</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37</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38</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39</a:t>
            </a:r>
          </a:p>
        </p:txBody>
      </p:sp>
      <p:sp>
        <p:nvSpPr>
          <p:cNvPr id="3" name="ソースコード">
            <a:extLst>
              <a:ext uri="{FF2B5EF4-FFF2-40B4-BE49-F238E27FC236}">
                <a16:creationId xmlns:a16="http://schemas.microsoft.com/office/drawing/2014/main" id="{29BB6627-9179-E6FB-0F72-AEC8269B107D}"/>
              </a:ext>
            </a:extLst>
          </p:cNvPr>
          <p:cNvSpPr txBox="1"/>
          <p:nvPr/>
        </p:nvSpPr>
        <p:spPr>
          <a:xfrm>
            <a:off x="500048" y="737943"/>
            <a:ext cx="3672800" cy="4713598"/>
          </a:xfrm>
          <a:prstGeom prst="rect">
            <a:avLst/>
          </a:prstGeom>
          <a:noFill/>
          <a:ln w="38100">
            <a:noFill/>
          </a:ln>
        </p:spPr>
        <p:txBody>
          <a:bodyPr wrap="square" rtlCol="0">
            <a:spAutoFit/>
          </a:bodyPr>
          <a:lstStyle/>
          <a:p>
            <a:r>
              <a:rPr lang="en-US" altLang="ja-JP" sz="770" dirty="0">
                <a:solidFill>
                  <a:srgbClr val="0000FF"/>
                </a:solidFill>
                <a:latin typeface="ＭＳ ゴシック" panose="020B0609070205080204" pitchFamily="49" charset="-128"/>
                <a:ea typeface="ＭＳ ゴシック" panose="020B0609070205080204" pitchFamily="49" charset="-128"/>
              </a:rPr>
              <a:t>using</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UnityEngine</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808080"/>
                </a:solidFill>
                <a:latin typeface="ＭＳ ゴシック" panose="020B0609070205080204" pitchFamily="49" charset="-128"/>
                <a:ea typeface="ＭＳ ゴシック" panose="020B0609070205080204" pitchFamily="49" charset="-128"/>
              </a:rPr>
              <a:t>///</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en-US" altLang="ja-JP" sz="770" dirty="0">
                <a:solidFill>
                  <a:srgbClr val="808080"/>
                </a:solidFill>
                <a:latin typeface="ＭＳ ゴシック" panose="020B0609070205080204" pitchFamily="49" charset="-128"/>
                <a:ea typeface="ＭＳ ゴシック" panose="020B0609070205080204" pitchFamily="49" charset="-128"/>
              </a:rPr>
              <a:t>&lt;summary&gt;</a:t>
            </a:r>
            <a:endParaRPr lang="en-US" altLang="ja-JP"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808080"/>
                </a:solidFill>
                <a:latin typeface="ＭＳ ゴシック" panose="020B0609070205080204" pitchFamily="49" charset="-128"/>
                <a:ea typeface="ＭＳ ゴシック" panose="020B0609070205080204" pitchFamily="49" charset="-128"/>
              </a:rPr>
              <a:t>///</a:t>
            </a:r>
            <a:r>
              <a:rPr lang="ja-JP" altLang="en-US" sz="770" dirty="0">
                <a:solidFill>
                  <a:srgbClr val="008000"/>
                </a:solidFill>
                <a:latin typeface="ＭＳ ゴシック" panose="020B0609070205080204" pitchFamily="49" charset="-128"/>
                <a:ea typeface="ＭＳ ゴシック" panose="020B0609070205080204" pitchFamily="49" charset="-128"/>
              </a:rPr>
              <a:t> ステージがスタートしてからクリアするまでのタイムを計測するクラス</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808080"/>
                </a:solidFill>
                <a:latin typeface="ＭＳ ゴシック" panose="020B0609070205080204" pitchFamily="49" charset="-128"/>
                <a:ea typeface="ＭＳ ゴシック" panose="020B0609070205080204" pitchFamily="49" charset="-128"/>
              </a:rPr>
              <a:t>///</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en-US" altLang="ja-JP" sz="770" dirty="0">
                <a:solidFill>
                  <a:srgbClr val="808080"/>
                </a:solidFill>
                <a:latin typeface="ＭＳ ゴシック" panose="020B0609070205080204" pitchFamily="49" charset="-128"/>
                <a:ea typeface="ＭＳ ゴシック" panose="020B0609070205080204" pitchFamily="49" charset="-128"/>
              </a:rPr>
              <a:t>&lt;/summary&gt;</a:t>
            </a:r>
            <a:endParaRPr lang="en-US" altLang="ja-JP"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FF"/>
                </a:solidFill>
                <a:latin typeface="ＭＳ ゴシック" panose="020B0609070205080204" pitchFamily="49" charset="-128"/>
                <a:ea typeface="ＭＳ ゴシック" panose="020B0609070205080204" pitchFamily="49" charset="-128"/>
              </a:rPr>
              <a:t>public</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class</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2B91AF"/>
                </a:solidFill>
                <a:latin typeface="ＭＳ ゴシック" panose="020B0609070205080204" pitchFamily="49" charset="-128"/>
                <a:ea typeface="ＭＳ ゴシック" panose="020B0609070205080204" pitchFamily="49" charset="-128"/>
              </a:rPr>
              <a:t>Timer</a:t>
            </a:r>
            <a:r>
              <a:rPr lang="en-US" altLang="ja-JP" sz="770" dirty="0">
                <a:solidFill>
                  <a:srgbClr val="000000"/>
                </a:solidFill>
                <a:latin typeface="ＭＳ ゴシック" panose="020B0609070205080204" pitchFamily="49" charset="-128"/>
                <a:ea typeface="ＭＳ ゴシック" panose="020B0609070205080204" pitchFamily="49" charset="-128"/>
              </a:rPr>
              <a:t> : </a:t>
            </a:r>
            <a:r>
              <a:rPr lang="en-US" altLang="ja-JP" sz="770" dirty="0" err="1">
                <a:solidFill>
                  <a:srgbClr val="000000"/>
                </a:solidFill>
                <a:latin typeface="ＭＳ ゴシック" panose="020B0609070205080204" pitchFamily="49" charset="-128"/>
                <a:ea typeface="ＭＳ ゴシック" panose="020B0609070205080204" pitchFamily="49" charset="-128"/>
              </a:rPr>
              <a:t>MonoBehaviour</a:t>
            </a:r>
            <a:endParaRPr lang="en-US" altLang="ja-JP"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private</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float</a:t>
            </a:r>
            <a:r>
              <a:rPr lang="en-US" altLang="ja-JP" sz="770" dirty="0">
                <a:solidFill>
                  <a:srgbClr val="000000"/>
                </a:solidFill>
                <a:latin typeface="ＭＳ ゴシック" panose="020B0609070205080204" pitchFamily="49" charset="-128"/>
                <a:ea typeface="ＭＳ ゴシック" panose="020B0609070205080204" pitchFamily="49" charset="-128"/>
              </a:rPr>
              <a:t> counter;</a:t>
            </a: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private</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bool</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ja-JP" altLang="en-US" sz="770" dirty="0">
                <a:solidFill>
                  <a:srgbClr val="008000"/>
                </a:solidFill>
                <a:latin typeface="ＭＳ ゴシック" panose="020B0609070205080204" pitchFamily="49" charset="-128"/>
                <a:ea typeface="ＭＳ ゴシック" panose="020B0609070205080204" pitchFamily="49" charset="-128"/>
              </a:rPr>
              <a:t>初期化処理</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public</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void</a:t>
            </a:r>
            <a:r>
              <a:rPr lang="en-US" altLang="ja-JP" sz="770" dirty="0">
                <a:solidFill>
                  <a:srgbClr val="000000"/>
                </a:solidFill>
                <a:latin typeface="ＭＳ ゴシック" panose="020B0609070205080204" pitchFamily="49" charset="-128"/>
                <a:ea typeface="ＭＳ ゴシック" panose="020B0609070205080204" pitchFamily="49" charset="-128"/>
              </a:rPr>
              <a:t> Start()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        counter = 0.0f;</a:t>
            </a: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70" dirty="0">
                <a:solidFill>
                  <a:srgbClr val="000000"/>
                </a:solidFill>
                <a:latin typeface="ＭＳ ゴシック" panose="020B0609070205080204" pitchFamily="49" charset="-128"/>
                <a:ea typeface="ＭＳ ゴシック" panose="020B0609070205080204" pitchFamily="49" charset="-128"/>
              </a:rPr>
              <a:t> = </a:t>
            </a:r>
            <a:r>
              <a:rPr lang="en-US" altLang="ja-JP" sz="770" dirty="0">
                <a:solidFill>
                  <a:srgbClr val="0000FF"/>
                </a:solidFill>
                <a:latin typeface="ＭＳ ゴシック" panose="020B0609070205080204" pitchFamily="49" charset="-128"/>
                <a:ea typeface="ＭＳ ゴシック" panose="020B0609070205080204" pitchFamily="49" charset="-128"/>
              </a:rPr>
              <a:t>false</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ja-JP" altLang="en-US" sz="770" dirty="0">
                <a:solidFill>
                  <a:srgbClr val="008000"/>
                </a:solidFill>
                <a:latin typeface="ＭＳ ゴシック" panose="020B0609070205080204" pitchFamily="49" charset="-128"/>
                <a:ea typeface="ＭＳ ゴシック" panose="020B0609070205080204" pitchFamily="49" charset="-128"/>
              </a:rPr>
              <a:t>更新処理</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public</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void</a:t>
            </a:r>
            <a:r>
              <a:rPr lang="en-US" altLang="ja-JP" sz="770" dirty="0">
                <a:solidFill>
                  <a:srgbClr val="000000"/>
                </a:solidFill>
                <a:latin typeface="ＭＳ ゴシック" panose="020B0609070205080204" pitchFamily="49" charset="-128"/>
                <a:ea typeface="ＭＳ ゴシック" panose="020B0609070205080204" pitchFamily="49" charset="-128"/>
              </a:rPr>
              <a:t> Update()</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ja-JP" altLang="en-US" sz="770" dirty="0">
                <a:solidFill>
                  <a:srgbClr val="008000"/>
                </a:solidFill>
                <a:latin typeface="ＭＳ ゴシック" panose="020B0609070205080204" pitchFamily="49" charset="-128"/>
                <a:ea typeface="ＭＳ ゴシック" panose="020B0609070205080204" pitchFamily="49" charset="-128"/>
              </a:rPr>
              <a:t>計測</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if</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70" dirty="0">
                <a:solidFill>
                  <a:srgbClr val="000000"/>
                </a:solidFill>
                <a:latin typeface="ＭＳ ゴシック" panose="020B0609070205080204" pitchFamily="49" charset="-128"/>
                <a:ea typeface="ＭＳ ゴシック" panose="020B0609070205080204" pitchFamily="49" charset="-128"/>
              </a:rPr>
              <a:t> == </a:t>
            </a:r>
            <a:r>
              <a:rPr lang="en-US" altLang="ja-JP" sz="770" dirty="0">
                <a:solidFill>
                  <a:srgbClr val="0000FF"/>
                </a:solidFill>
                <a:latin typeface="ＭＳ ゴシック" panose="020B0609070205080204" pitchFamily="49" charset="-128"/>
                <a:ea typeface="ＭＳ ゴシック" panose="020B0609070205080204" pitchFamily="49" charset="-128"/>
              </a:rPr>
              <a:t>true</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            counter += </a:t>
            </a:r>
            <a:r>
              <a:rPr lang="en-US" altLang="ja-JP" sz="770" dirty="0" err="1">
                <a:solidFill>
                  <a:srgbClr val="000000"/>
                </a:solidFill>
                <a:latin typeface="ＭＳ ゴシック" panose="020B0609070205080204" pitchFamily="49" charset="-128"/>
                <a:ea typeface="ＭＳ ゴシック" panose="020B0609070205080204" pitchFamily="49" charset="-128"/>
              </a:rPr>
              <a:t>Time.deltaTime</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ja-JP" altLang="en-US" sz="770" dirty="0">
                <a:solidFill>
                  <a:srgbClr val="008000"/>
                </a:solidFill>
                <a:latin typeface="ＭＳ ゴシック" panose="020B0609070205080204" pitchFamily="49" charset="-128"/>
                <a:ea typeface="ＭＳ ゴシック" panose="020B0609070205080204" pitchFamily="49" charset="-128"/>
              </a:rPr>
              <a:t>カウンターが有効かどうかを設定する関数</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public</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void</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SetCounterEnable</a:t>
            </a:r>
            <a:r>
              <a:rPr lang="en-US" altLang="ja-JP" sz="770" dirty="0">
                <a:solidFill>
                  <a:srgbClr val="000000"/>
                </a:solidFill>
                <a:latin typeface="ＭＳ ゴシック" panose="020B0609070205080204" pitchFamily="49" charset="-128"/>
                <a:ea typeface="ＭＳ ゴシック" panose="020B0609070205080204" pitchFamily="49" charset="-128"/>
              </a:rPr>
              <a:t>(</a:t>
            </a:r>
            <a:r>
              <a:rPr lang="en-US" altLang="ja-JP" sz="770" dirty="0">
                <a:solidFill>
                  <a:srgbClr val="0000FF"/>
                </a:solidFill>
                <a:latin typeface="ＭＳ ゴシック" panose="020B0609070205080204" pitchFamily="49" charset="-128"/>
                <a:ea typeface="ＭＳ ゴシック" panose="020B0609070205080204" pitchFamily="49" charset="-128"/>
              </a:rPr>
              <a:t>bool</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flg</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70" dirty="0">
                <a:solidFill>
                  <a:srgbClr val="000000"/>
                </a:solidFill>
                <a:latin typeface="ＭＳ ゴシック" panose="020B0609070205080204" pitchFamily="49" charset="-128"/>
                <a:ea typeface="ＭＳ ゴシック" panose="020B0609070205080204" pitchFamily="49" charset="-128"/>
              </a:rPr>
              <a:t> = </a:t>
            </a:r>
            <a:r>
              <a:rPr lang="en-US" altLang="ja-JP" sz="770" dirty="0" err="1">
                <a:solidFill>
                  <a:srgbClr val="000000"/>
                </a:solidFill>
                <a:latin typeface="ＭＳ ゴシック" panose="020B0609070205080204" pitchFamily="49" charset="-128"/>
                <a:ea typeface="ＭＳ ゴシック" panose="020B0609070205080204" pitchFamily="49" charset="-128"/>
              </a:rPr>
              <a:t>flg</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ja-JP" altLang="en-US" sz="770" dirty="0">
                <a:solidFill>
                  <a:srgbClr val="008000"/>
                </a:solidFill>
                <a:latin typeface="ＭＳ ゴシック" panose="020B0609070205080204" pitchFamily="49" charset="-128"/>
                <a:ea typeface="ＭＳ ゴシック" panose="020B0609070205080204" pitchFamily="49" charset="-128"/>
              </a:rPr>
              <a:t>カウンターの値を取得する関数</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public</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float</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GetCounter</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return</a:t>
            </a:r>
            <a:r>
              <a:rPr lang="en-US" altLang="ja-JP" sz="770" dirty="0">
                <a:solidFill>
                  <a:srgbClr val="000000"/>
                </a:solidFill>
                <a:latin typeface="ＭＳ ゴシック" panose="020B0609070205080204" pitchFamily="49" charset="-128"/>
                <a:ea typeface="ＭＳ ゴシック" panose="020B0609070205080204" pitchFamily="49" charset="-128"/>
              </a:rPr>
              <a:t> counter;</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a:t>
            </a:r>
            <a:endParaRPr kumimoji="1" lang="ja-JP" altLang="en-US" sz="77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pic>
        <p:nvPicPr>
          <p:cNvPr id="11" name="図 10">
            <a:extLst>
              <a:ext uri="{FF2B5EF4-FFF2-40B4-BE49-F238E27FC236}">
                <a16:creationId xmlns:a16="http://schemas.microsoft.com/office/drawing/2014/main" id="{5D52177B-6C56-C2D1-B104-55DE3228147E}"/>
              </a:ext>
            </a:extLst>
          </p:cNvPr>
          <p:cNvPicPr>
            <a:picLocks noChangeAspect="1"/>
          </p:cNvPicPr>
          <p:nvPr/>
        </p:nvPicPr>
        <p:blipFill>
          <a:blip r:embed="rId4"/>
          <a:stretch>
            <a:fillRect/>
          </a:stretch>
        </p:blipFill>
        <p:spPr>
          <a:xfrm>
            <a:off x="2922683" y="1837159"/>
            <a:ext cx="5897315" cy="3458951"/>
          </a:xfrm>
          <a:prstGeom prst="rect">
            <a:avLst/>
          </a:prstGeom>
          <a:effectLst>
            <a:outerShdw blurRad="50800" dist="63500" dir="8400000" algn="r" rotWithShape="0">
              <a:prstClr val="black">
                <a:alpha val="25000"/>
              </a:prstClr>
            </a:outerShdw>
          </a:effectLst>
        </p:spPr>
      </p:pic>
      <p:sp>
        <p:nvSpPr>
          <p:cNvPr id="21" name="F">
            <a:extLst>
              <a:ext uri="{FF2B5EF4-FFF2-40B4-BE49-F238E27FC236}">
                <a16:creationId xmlns:a16="http://schemas.microsoft.com/office/drawing/2014/main" id="{A6BD9252-66D4-EC16-DD7F-CC1E9AAD2E18}"/>
              </a:ext>
            </a:extLst>
          </p:cNvPr>
          <p:cNvSpPr/>
          <p:nvPr/>
        </p:nvSpPr>
        <p:spPr>
          <a:xfrm>
            <a:off x="215998" y="5433567"/>
            <a:ext cx="8712001" cy="1206257"/>
          </a:xfrm>
          <a:prstGeom prst="rect">
            <a:avLst/>
          </a:prstGeom>
          <a:solidFill>
            <a:srgbClr val="CCD5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RF">
            <a:extLst>
              <a:ext uri="{FF2B5EF4-FFF2-40B4-BE49-F238E27FC236}">
                <a16:creationId xmlns:a16="http://schemas.microsoft.com/office/drawing/2014/main" id="{1D4132A4-4779-220F-97D4-1546928C1C4D}"/>
              </a:ext>
            </a:extLst>
          </p:cNvPr>
          <p:cNvSpPr/>
          <p:nvPr/>
        </p:nvSpPr>
        <p:spPr>
          <a:xfrm>
            <a:off x="8928000" y="522000"/>
            <a:ext cx="216000" cy="633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LF">
            <a:extLst>
              <a:ext uri="{FF2B5EF4-FFF2-40B4-BE49-F238E27FC236}">
                <a16:creationId xmlns:a16="http://schemas.microsoft.com/office/drawing/2014/main" id="{0FED138B-051C-122E-CDE2-067202B82B4D}"/>
              </a:ext>
            </a:extLst>
          </p:cNvPr>
          <p:cNvSpPr/>
          <p:nvPr/>
        </p:nvSpPr>
        <p:spPr>
          <a:xfrm>
            <a:off x="0" y="522000"/>
            <a:ext cx="216000" cy="633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DF">
            <a:extLst>
              <a:ext uri="{FF2B5EF4-FFF2-40B4-BE49-F238E27FC236}">
                <a16:creationId xmlns:a16="http://schemas.microsoft.com/office/drawing/2014/main" id="{2D596ADF-BE3A-CDDB-A23C-89352F06DAC9}"/>
              </a:ext>
            </a:extLst>
          </p:cNvPr>
          <p:cNvSpPr/>
          <p:nvPr/>
        </p:nvSpPr>
        <p:spPr>
          <a:xfrm>
            <a:off x="215998" y="6642000"/>
            <a:ext cx="8712000" cy="21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UF">
            <a:extLst>
              <a:ext uri="{FF2B5EF4-FFF2-40B4-BE49-F238E27FC236}">
                <a16:creationId xmlns:a16="http://schemas.microsoft.com/office/drawing/2014/main" id="{6C92C9AA-A67F-AA7E-0846-96B863711BFB}"/>
              </a:ext>
            </a:extLst>
          </p:cNvPr>
          <p:cNvSpPr/>
          <p:nvPr/>
        </p:nvSpPr>
        <p:spPr>
          <a:xfrm>
            <a:off x="216000" y="521943"/>
            <a:ext cx="8712000" cy="21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tab">
            <a:extLst>
              <a:ext uri="{FF2B5EF4-FFF2-40B4-BE49-F238E27FC236}">
                <a16:creationId xmlns:a16="http://schemas.microsoft.com/office/drawing/2014/main" id="{71F418A6-379A-859F-8F57-EEF8D0AA68E9}"/>
              </a:ext>
            </a:extLst>
          </p:cNvPr>
          <p:cNvSpPr/>
          <p:nvPr/>
        </p:nvSpPr>
        <p:spPr>
          <a:xfrm>
            <a:off x="215998" y="259494"/>
            <a:ext cx="1296000" cy="288000"/>
          </a:xfrm>
          <a:prstGeom prst="rect">
            <a:avLst/>
          </a:prstGeom>
          <a:solidFill>
            <a:srgbClr val="FFC000"/>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solidFill>
                  <a:srgbClr val="3E5181"/>
                </a:solidFill>
                <a:latin typeface="FTT-ニューロダン DB" panose="02000700000000000000" pitchFamily="2" charset="-128"/>
                <a:ea typeface="FTT-ニューロダン DB" panose="02000700000000000000" pitchFamily="2" charset="-128"/>
              </a:rPr>
              <a:t>表紙 </a:t>
            </a:r>
            <a:r>
              <a:rPr kumimoji="1" lang="en-US" altLang="ja-JP" sz="1000" dirty="0">
                <a:solidFill>
                  <a:srgbClr val="3E5181"/>
                </a:solidFill>
                <a:latin typeface="FTT-ニューロダン DB" panose="02000700000000000000" pitchFamily="2" charset="-128"/>
                <a:ea typeface="FTT-ニューロダン DB" panose="02000700000000000000" pitchFamily="2" charset="-128"/>
              </a:rPr>
              <a:t>.1P</a:t>
            </a:r>
            <a:endParaRPr kumimoji="1" lang="ja-JP" altLang="en-US" sz="1000" dirty="0">
              <a:solidFill>
                <a:srgbClr val="3E5181"/>
              </a:solidFill>
              <a:latin typeface="FTT-ニューロダン DB" panose="02000700000000000000" pitchFamily="2" charset="-128"/>
              <a:ea typeface="FTT-ニューロダン DB" panose="02000700000000000000" pitchFamily="2" charset="-128"/>
            </a:endParaRPr>
          </a:p>
        </p:txBody>
      </p:sp>
      <p:sp>
        <p:nvSpPr>
          <p:cNvPr id="23" name="tab">
            <a:extLst>
              <a:ext uri="{FF2B5EF4-FFF2-40B4-BE49-F238E27FC236}">
                <a16:creationId xmlns:a16="http://schemas.microsoft.com/office/drawing/2014/main" id="{85DE5BA3-9095-1761-7B8F-9F0A77C94FAD}"/>
              </a:ext>
            </a:extLst>
          </p:cNvPr>
          <p:cNvSpPr/>
          <p:nvPr/>
        </p:nvSpPr>
        <p:spPr>
          <a:xfrm>
            <a:off x="1511998" y="259494"/>
            <a:ext cx="1296000" cy="288000"/>
          </a:xfrm>
          <a:prstGeom prst="rect">
            <a:avLst/>
          </a:prstGeom>
          <a:solidFill>
            <a:srgbClr val="3E5181"/>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自己紹介 </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.2P</a:t>
            </a:r>
            <a:endParaRPr kumimoji="1" lang="ja-JP" altLang="en-US" sz="1000" dirty="0">
              <a:solidFill>
                <a:schemeClr val="bg1"/>
              </a:solidFill>
              <a:latin typeface="FTT-ニューロダン DB" panose="02000700000000000000" pitchFamily="2" charset="-128"/>
              <a:ea typeface="FTT-ニューロダン DB" panose="02000700000000000000" pitchFamily="2" charset="-128"/>
            </a:endParaRPr>
          </a:p>
        </p:txBody>
      </p:sp>
      <p:sp>
        <p:nvSpPr>
          <p:cNvPr id="24" name="tab">
            <a:extLst>
              <a:ext uri="{FF2B5EF4-FFF2-40B4-BE49-F238E27FC236}">
                <a16:creationId xmlns:a16="http://schemas.microsoft.com/office/drawing/2014/main" id="{C008EADB-6BC4-7565-68A3-BA96826968E3}"/>
              </a:ext>
            </a:extLst>
          </p:cNvPr>
          <p:cNvSpPr/>
          <p:nvPr/>
        </p:nvSpPr>
        <p:spPr>
          <a:xfrm>
            <a:off x="2807996" y="259494"/>
            <a:ext cx="1296000" cy="288000"/>
          </a:xfrm>
          <a:prstGeom prst="rect">
            <a:avLst/>
          </a:prstGeom>
          <a:solidFill>
            <a:srgbClr val="3E5181"/>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lstStyle/>
          <a:p>
            <a:pPr algn="ct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作品紹介 </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.3P</a:t>
            </a: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10P</a:t>
            </a:r>
            <a:endParaRPr kumimoji="1" lang="ja-JP" altLang="en-US" sz="1000" dirty="0">
              <a:solidFill>
                <a:schemeClr val="bg1"/>
              </a:solidFill>
              <a:latin typeface="FTT-ニューロダン DB" panose="02000700000000000000" pitchFamily="2" charset="-128"/>
              <a:ea typeface="FTT-ニューロダン DB" panose="02000700000000000000" pitchFamily="2" charset="-128"/>
            </a:endParaRPr>
          </a:p>
        </p:txBody>
      </p:sp>
      <p:sp>
        <p:nvSpPr>
          <p:cNvPr id="26" name="tab">
            <a:extLst>
              <a:ext uri="{FF2B5EF4-FFF2-40B4-BE49-F238E27FC236}">
                <a16:creationId xmlns:a16="http://schemas.microsoft.com/office/drawing/2014/main" id="{49443C3C-2EFE-743E-692C-5D23FFCDFC9B}"/>
              </a:ext>
            </a:extLst>
          </p:cNvPr>
          <p:cNvSpPr/>
          <p:nvPr/>
        </p:nvSpPr>
        <p:spPr>
          <a:xfrm>
            <a:off x="4103994" y="257318"/>
            <a:ext cx="1296000" cy="288000"/>
          </a:xfrm>
          <a:prstGeom prst="rect">
            <a:avLst/>
          </a:prstGeom>
          <a:solidFill>
            <a:srgbClr val="3E5181"/>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lstStyle/>
          <a:p>
            <a:pPr algn="ct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あとがき </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.11P</a:t>
            </a: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a:t>
            </a:r>
          </a:p>
        </p:txBody>
      </p:sp>
      <p:sp>
        <p:nvSpPr>
          <p:cNvPr id="27" name="btn">
            <a:extLst>
              <a:ext uri="{FF2B5EF4-FFF2-40B4-BE49-F238E27FC236}">
                <a16:creationId xmlns:a16="http://schemas.microsoft.com/office/drawing/2014/main" id="{065ABCF0-55D0-3F38-5D77-29EF2DE7734A}"/>
              </a:ext>
            </a:extLst>
          </p:cNvPr>
          <p:cNvSpPr/>
          <p:nvPr/>
        </p:nvSpPr>
        <p:spPr>
          <a:xfrm>
            <a:off x="8856000" y="72000"/>
            <a:ext cx="216000" cy="21600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1200" dirty="0">
                <a:latin typeface="FTT-SPロダン DB" panose="02000700000000000000" pitchFamily="2" charset="-128"/>
                <a:ea typeface="FTT-SPロダン DB" panose="02000700000000000000" pitchFamily="2" charset="-128"/>
              </a:rPr>
              <a:t>X</a:t>
            </a:r>
            <a:endParaRPr kumimoji="1" lang="ja-JP" altLang="en-US" dirty="0">
              <a:latin typeface="FTT-SPロダン DB" panose="02000700000000000000" pitchFamily="2" charset="-128"/>
              <a:ea typeface="FTT-SPロダン DB" panose="02000700000000000000" pitchFamily="2" charset="-128"/>
            </a:endParaRPr>
          </a:p>
        </p:txBody>
      </p:sp>
      <p:sp>
        <p:nvSpPr>
          <p:cNvPr id="28" name="btn">
            <a:extLst>
              <a:ext uri="{FF2B5EF4-FFF2-40B4-BE49-F238E27FC236}">
                <a16:creationId xmlns:a16="http://schemas.microsoft.com/office/drawing/2014/main" id="{BC65AEA5-3237-0EF5-88E9-EF828E4BC72E}"/>
              </a:ext>
            </a:extLst>
          </p:cNvPr>
          <p:cNvSpPr/>
          <p:nvPr/>
        </p:nvSpPr>
        <p:spPr>
          <a:xfrm>
            <a:off x="8541520" y="66386"/>
            <a:ext cx="216000" cy="216000"/>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dirty="0">
                <a:latin typeface="FTT-SPロダン DB" panose="02000700000000000000" pitchFamily="2" charset="-128"/>
                <a:ea typeface="FTT-SPロダン DB" panose="02000700000000000000" pitchFamily="2" charset="-128"/>
              </a:rPr>
              <a:t>□</a:t>
            </a:r>
            <a:endParaRPr kumimoji="1" lang="ja-JP" altLang="en-US" dirty="0">
              <a:latin typeface="FTT-SPロダン DB" panose="02000700000000000000" pitchFamily="2" charset="-128"/>
              <a:ea typeface="FTT-SPロダン DB" panose="02000700000000000000" pitchFamily="2" charset="-128"/>
            </a:endParaRPr>
          </a:p>
        </p:txBody>
      </p:sp>
      <p:sp>
        <p:nvSpPr>
          <p:cNvPr id="29" name="btn">
            <a:extLst>
              <a:ext uri="{FF2B5EF4-FFF2-40B4-BE49-F238E27FC236}">
                <a16:creationId xmlns:a16="http://schemas.microsoft.com/office/drawing/2014/main" id="{9A4B4BD3-7BCF-4DB4-7455-7C0950F2CC59}"/>
              </a:ext>
            </a:extLst>
          </p:cNvPr>
          <p:cNvSpPr/>
          <p:nvPr/>
        </p:nvSpPr>
        <p:spPr>
          <a:xfrm>
            <a:off x="8227040" y="66386"/>
            <a:ext cx="216000" cy="216000"/>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dirty="0">
                <a:latin typeface="FTT-SPロダン DB" panose="02000700000000000000" pitchFamily="2" charset="-128"/>
                <a:ea typeface="FTT-SPロダン DB" panose="02000700000000000000" pitchFamily="2" charset="-128"/>
              </a:rPr>
              <a:t>ー</a:t>
            </a:r>
            <a:endParaRPr kumimoji="1" lang="ja-JP" altLang="en-US" dirty="0">
              <a:latin typeface="FTT-SPロダン DB" panose="02000700000000000000" pitchFamily="2" charset="-128"/>
              <a:ea typeface="FTT-SPロダン DB" panose="02000700000000000000" pitchFamily="2" charset="-128"/>
            </a:endParaRPr>
          </a:p>
        </p:txBody>
      </p:sp>
      <p:sp>
        <p:nvSpPr>
          <p:cNvPr id="4" name="学校">
            <a:extLst>
              <a:ext uri="{FF2B5EF4-FFF2-40B4-BE49-F238E27FC236}">
                <a16:creationId xmlns:a16="http://schemas.microsoft.com/office/drawing/2014/main" id="{BBDF3EBA-483D-2BB4-5447-B3ABDE9227E6}"/>
              </a:ext>
            </a:extLst>
          </p:cNvPr>
          <p:cNvSpPr txBox="1"/>
          <p:nvPr/>
        </p:nvSpPr>
        <p:spPr>
          <a:xfrm>
            <a:off x="215997" y="5519356"/>
            <a:ext cx="4511171" cy="1015663"/>
          </a:xfrm>
          <a:prstGeom prst="rect">
            <a:avLst/>
          </a:prstGeom>
          <a:noFill/>
        </p:spPr>
        <p:txBody>
          <a:bodyPr wrap="none" rtlCol="0">
            <a:spAutoFit/>
          </a:bodyPr>
          <a:lstStyle/>
          <a:p>
            <a:r>
              <a:rPr kumimoji="1" lang="en-US" altLang="ja-JP" sz="3000" dirty="0">
                <a:latin typeface="ＭＳ Ｐゴシック" panose="020B0600070205080204" pitchFamily="50" charset="-128"/>
                <a:ea typeface="ＭＳ Ｐゴシック" panose="020B0600070205080204" pitchFamily="50" charset="-128"/>
              </a:rPr>
              <a:t>HAL</a:t>
            </a:r>
            <a:r>
              <a:rPr kumimoji="1" lang="ja-JP" altLang="en-US" sz="3000" dirty="0">
                <a:latin typeface="ＭＳ Ｐゴシック" panose="020B0600070205080204" pitchFamily="50" charset="-128"/>
                <a:ea typeface="ＭＳ Ｐゴシック" panose="020B0600070205080204" pitchFamily="50" charset="-128"/>
              </a:rPr>
              <a:t>東京</a:t>
            </a:r>
            <a:endParaRPr kumimoji="1" lang="en-US" altLang="ja-JP" sz="3000" dirty="0">
              <a:latin typeface="ＭＳ Ｐゴシック" panose="020B0600070205080204" pitchFamily="50" charset="-128"/>
              <a:ea typeface="ＭＳ Ｐゴシック" panose="020B0600070205080204" pitchFamily="50" charset="-128"/>
            </a:endParaRPr>
          </a:p>
          <a:p>
            <a:r>
              <a:rPr kumimoji="1" lang="ja-JP" altLang="en-US" sz="3000" dirty="0">
                <a:latin typeface="ＭＳ Ｐゴシック" panose="020B0600070205080204" pitchFamily="50" charset="-128"/>
                <a:ea typeface="ＭＳ Ｐゴシック" panose="020B0600070205080204" pitchFamily="50" charset="-128"/>
              </a:rPr>
              <a:t>昼間部　ゲーム４年制学科</a:t>
            </a:r>
          </a:p>
        </p:txBody>
      </p:sp>
      <p:sp>
        <p:nvSpPr>
          <p:cNvPr id="5" name="名前">
            <a:extLst>
              <a:ext uri="{FF2B5EF4-FFF2-40B4-BE49-F238E27FC236}">
                <a16:creationId xmlns:a16="http://schemas.microsoft.com/office/drawing/2014/main" id="{A920991F-6083-D2EB-4793-CD28AAA307DC}"/>
              </a:ext>
            </a:extLst>
          </p:cNvPr>
          <p:cNvSpPr txBox="1"/>
          <p:nvPr/>
        </p:nvSpPr>
        <p:spPr>
          <a:xfrm>
            <a:off x="4685453" y="5499317"/>
            <a:ext cx="4241867" cy="1015663"/>
          </a:xfrm>
          <a:prstGeom prst="rect">
            <a:avLst/>
          </a:prstGeom>
          <a:noFill/>
        </p:spPr>
        <p:txBody>
          <a:bodyPr wrap="none" rtlCol="0">
            <a:spAutoFit/>
          </a:bodyPr>
          <a:lstStyle/>
          <a:p>
            <a:r>
              <a:rPr kumimoji="1" lang="ja-JP" altLang="en-US" sz="6000" dirty="0">
                <a:latin typeface="ＭＳ Ｐゴシック" panose="020B0600070205080204" pitchFamily="50" charset="-128"/>
                <a:ea typeface="ＭＳ Ｐゴシック" panose="020B0600070205080204" pitchFamily="50" charset="-128"/>
              </a:rPr>
              <a:t>向 山　陸 登</a:t>
            </a:r>
          </a:p>
        </p:txBody>
      </p:sp>
      <p:sp>
        <p:nvSpPr>
          <p:cNvPr id="7" name="制作期間" hidden="1">
            <a:extLst>
              <a:ext uri="{FF2B5EF4-FFF2-40B4-BE49-F238E27FC236}">
                <a16:creationId xmlns:a16="http://schemas.microsoft.com/office/drawing/2014/main" id="{F304C9B5-E4E5-082C-03F0-82457CF8225D}"/>
              </a:ext>
            </a:extLst>
          </p:cNvPr>
          <p:cNvSpPr txBox="1"/>
          <p:nvPr/>
        </p:nvSpPr>
        <p:spPr>
          <a:xfrm>
            <a:off x="4397030" y="1678857"/>
            <a:ext cx="2149948" cy="553998"/>
          </a:xfrm>
          <a:prstGeom prst="rect">
            <a:avLst/>
          </a:prstGeom>
          <a:noFill/>
        </p:spPr>
        <p:txBody>
          <a:bodyPr wrap="none" rtlCol="0">
            <a:spAutoFit/>
          </a:bodyPr>
          <a:lstStyle/>
          <a:p>
            <a:r>
              <a:rPr kumimoji="1" lang="en-US" altLang="ja-JP" sz="3000" dirty="0">
                <a:solidFill>
                  <a:srgbClr val="3E5181"/>
                </a:solidFill>
                <a:latin typeface="ＭＳ Ｐゴシック" panose="020B0600070205080204" pitchFamily="50" charset="-128"/>
                <a:ea typeface="ＭＳ Ｐゴシック" panose="020B0600070205080204" pitchFamily="50" charset="-128"/>
              </a:rPr>
              <a:t>2021 - 2023</a:t>
            </a:r>
            <a:endParaRPr kumimoji="1" lang="ja-JP" altLang="en-US" sz="3000" dirty="0">
              <a:solidFill>
                <a:srgbClr val="3E5181"/>
              </a:solidFill>
              <a:latin typeface="ＭＳ Ｐゴシック" panose="020B0600070205080204" pitchFamily="50" charset="-128"/>
              <a:ea typeface="ＭＳ Ｐゴシック" panose="020B0600070205080204" pitchFamily="50" charset="-128"/>
            </a:endParaRPr>
          </a:p>
        </p:txBody>
      </p:sp>
      <p:sp>
        <p:nvSpPr>
          <p:cNvPr id="9" name="タイトル">
            <a:extLst>
              <a:ext uri="{FF2B5EF4-FFF2-40B4-BE49-F238E27FC236}">
                <a16:creationId xmlns:a16="http://schemas.microsoft.com/office/drawing/2014/main" id="{D69DFE3A-A91E-F842-E0D8-627866C4E0D0}"/>
              </a:ext>
            </a:extLst>
          </p:cNvPr>
          <p:cNvSpPr txBox="1"/>
          <p:nvPr/>
        </p:nvSpPr>
        <p:spPr>
          <a:xfrm>
            <a:off x="4357005" y="666349"/>
            <a:ext cx="4570483" cy="1077218"/>
          </a:xfrm>
          <a:prstGeom prst="rect">
            <a:avLst/>
          </a:prstGeom>
          <a:noFill/>
        </p:spPr>
        <p:txBody>
          <a:bodyPr wrap="none" rtlCol="0">
            <a:spAutoFit/>
          </a:bodyPr>
          <a:lstStyle/>
          <a:p>
            <a:pPr algn="ctr"/>
            <a:r>
              <a:rPr kumimoji="1" lang="en-US" altLang="ja-JP" sz="6400" spc="600" dirty="0">
                <a:ln w="107950" cap="sq">
                  <a:solidFill>
                    <a:schemeClr val="bg1"/>
                  </a:solidFill>
                  <a:miter lim="800000"/>
                </a:ln>
                <a:noFill/>
                <a:effectLst>
                  <a:outerShdw dist="63500" dir="2700000" algn="tl" rotWithShape="0">
                    <a:schemeClr val="bg1">
                      <a:lumMod val="75000"/>
                    </a:schemeClr>
                  </a:outerShdw>
                </a:effectLst>
                <a:latin typeface="FTT-ロウディ EB" panose="02000900000000000000" pitchFamily="2" charset="-128"/>
                <a:ea typeface="FTT-ロウディ EB" panose="02000900000000000000" pitchFamily="2" charset="-128"/>
              </a:rPr>
              <a:t>PORTFOLIO</a:t>
            </a:r>
            <a:endParaRPr kumimoji="1" lang="ja-JP" altLang="en-US" sz="6400" spc="600" dirty="0">
              <a:ln w="107950" cap="sq">
                <a:solidFill>
                  <a:schemeClr val="bg1"/>
                </a:solidFill>
                <a:miter lim="800000"/>
              </a:ln>
              <a:noFill/>
              <a:effectLst>
                <a:outerShdw dist="63500" dir="2700000" algn="tl" rotWithShape="0">
                  <a:schemeClr val="bg1">
                    <a:lumMod val="75000"/>
                  </a:schemeClr>
                </a:outerShdw>
              </a:effectLst>
              <a:latin typeface="FTT-ロウディ EB" panose="02000900000000000000" pitchFamily="2" charset="-128"/>
              <a:ea typeface="FTT-ロウディ EB" panose="02000900000000000000" pitchFamily="2" charset="-128"/>
            </a:endParaRPr>
          </a:p>
        </p:txBody>
      </p:sp>
      <p:sp>
        <p:nvSpPr>
          <p:cNvPr id="6" name="タイトル">
            <a:extLst>
              <a:ext uri="{FF2B5EF4-FFF2-40B4-BE49-F238E27FC236}">
                <a16:creationId xmlns:a16="http://schemas.microsoft.com/office/drawing/2014/main" id="{FC0F8D36-EDD2-80AD-C97A-58FC8D19B8B4}"/>
              </a:ext>
            </a:extLst>
          </p:cNvPr>
          <p:cNvSpPr txBox="1"/>
          <p:nvPr/>
        </p:nvSpPr>
        <p:spPr>
          <a:xfrm>
            <a:off x="4357005" y="666349"/>
            <a:ext cx="4570483" cy="1077218"/>
          </a:xfrm>
          <a:prstGeom prst="rect">
            <a:avLst/>
          </a:prstGeom>
          <a:noFill/>
          <a:ln>
            <a:noFill/>
          </a:ln>
        </p:spPr>
        <p:txBody>
          <a:bodyPr wrap="none" rtlCol="0">
            <a:spAutoFit/>
          </a:bodyPr>
          <a:lstStyle/>
          <a:p>
            <a:pPr algn="ctr"/>
            <a:r>
              <a:rPr kumimoji="1" lang="en-US" altLang="ja-JP" sz="6400" spc="600" dirty="0">
                <a:solidFill>
                  <a:schemeClr val="bg1">
                    <a:lumMod val="75000"/>
                  </a:schemeClr>
                </a:solidFill>
                <a:effectLst>
                  <a:outerShdw blurRad="12700" algn="ctr" rotWithShape="0">
                    <a:prstClr val="black"/>
                  </a:outerShdw>
                </a:effectLst>
                <a:latin typeface="FTT-ロウディ EB" panose="02000900000000000000" pitchFamily="2" charset="-128"/>
                <a:ea typeface="FTT-ロウディ EB" panose="02000900000000000000" pitchFamily="2" charset="-128"/>
              </a:rPr>
              <a:t>PORTFOLIO</a:t>
            </a:r>
            <a:endParaRPr kumimoji="1" lang="ja-JP" altLang="en-US" sz="6400" spc="600" dirty="0">
              <a:solidFill>
                <a:schemeClr val="bg1">
                  <a:lumMod val="75000"/>
                </a:schemeClr>
              </a:solidFill>
              <a:effectLst>
                <a:outerShdw blurRad="12700" algn="ctr" rotWithShape="0">
                  <a:prstClr val="black"/>
                </a:outerShdw>
              </a:effectLst>
              <a:latin typeface="FTT-ロウディ EB" panose="02000900000000000000" pitchFamily="2" charset="-128"/>
              <a:ea typeface="FTT-ロウディ EB" panose="02000900000000000000" pitchFamily="2" charset="-128"/>
            </a:endParaRPr>
          </a:p>
        </p:txBody>
      </p:sp>
    </p:spTree>
    <p:extLst>
      <p:ext uri="{BB962C8B-B14F-4D97-AF65-F5344CB8AC3E}">
        <p14:creationId xmlns:p14="http://schemas.microsoft.com/office/powerpoint/2010/main" val="16920578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a:extLst>
              <a:ext uri="{FF2B5EF4-FFF2-40B4-BE49-F238E27FC236}">
                <a16:creationId xmlns:a16="http://schemas.microsoft.com/office/drawing/2014/main" id="{A265D729-B18A-D9B6-5898-F96C838A44EF}"/>
              </a:ext>
            </a:extLst>
          </p:cNvPr>
          <p:cNvSpPr txBox="1"/>
          <p:nvPr/>
        </p:nvSpPr>
        <p:spPr>
          <a:xfrm>
            <a:off x="4268070" y="6519446"/>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-7-</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4" name="タイトル">
            <a:extLst>
              <a:ext uri="{FF2B5EF4-FFF2-40B4-BE49-F238E27FC236}">
                <a16:creationId xmlns:a16="http://schemas.microsoft.com/office/drawing/2014/main" id="{3434D330-071E-177A-94BA-129E04DF81BB}"/>
              </a:ext>
            </a:extLst>
          </p:cNvPr>
          <p:cNvSpPr txBox="1"/>
          <p:nvPr/>
        </p:nvSpPr>
        <p:spPr>
          <a:xfrm>
            <a:off x="252000" y="180000"/>
            <a:ext cx="8640000" cy="468000"/>
          </a:xfrm>
          <a:prstGeom prst="rect">
            <a:avLst/>
          </a:prstGeom>
          <a:solidFill>
            <a:schemeClr val="bg1">
              <a:lumMod val="85000"/>
            </a:schemeClr>
          </a:solidFill>
        </p:spPr>
        <p:txBody>
          <a:bodyPr wrap="none" rtlCol="0" anchor="ctr">
            <a:noAutofit/>
          </a:bodyPr>
          <a:lstStyle/>
          <a:p>
            <a:pPr algn="ctr"/>
            <a:r>
              <a:rPr kumimoji="1" lang="ja-JP" altLang="en-US"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奇妙なメガネハウスからの脱出</a:t>
            </a: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pic>
        <p:nvPicPr>
          <p:cNvPr id="5" name="図 4">
            <a:extLst>
              <a:ext uri="{FF2B5EF4-FFF2-40B4-BE49-F238E27FC236}">
                <a16:creationId xmlns:a16="http://schemas.microsoft.com/office/drawing/2014/main" id="{B05D5DBE-6A43-0F96-B6E6-233BE889DF31}"/>
              </a:ext>
            </a:extLst>
          </p:cNvPr>
          <p:cNvPicPr>
            <a:picLocks noChangeAspect="1"/>
          </p:cNvPicPr>
          <p:nvPr/>
        </p:nvPicPr>
        <p:blipFill>
          <a:blip r:embed="rId2"/>
          <a:stretch>
            <a:fillRect/>
          </a:stretch>
        </p:blipFill>
        <p:spPr>
          <a:xfrm>
            <a:off x="251996" y="1079999"/>
            <a:ext cx="4717437" cy="3060000"/>
          </a:xfrm>
          <a:prstGeom prst="rect">
            <a:avLst/>
          </a:prstGeom>
        </p:spPr>
      </p:pic>
      <p:sp>
        <p:nvSpPr>
          <p:cNvPr id="6" name="タイトル">
            <a:extLst>
              <a:ext uri="{FF2B5EF4-FFF2-40B4-BE49-F238E27FC236}">
                <a16:creationId xmlns:a16="http://schemas.microsoft.com/office/drawing/2014/main" id="{51BC5026-D666-BEA4-0C65-FBABE9385FF4}"/>
              </a:ext>
            </a:extLst>
          </p:cNvPr>
          <p:cNvSpPr txBox="1"/>
          <p:nvPr/>
        </p:nvSpPr>
        <p:spPr>
          <a:xfrm>
            <a:off x="5964314" y="1080000"/>
            <a:ext cx="1994456" cy="360000"/>
          </a:xfrm>
          <a:prstGeom prst="rect">
            <a:avLst/>
          </a:prstGeom>
          <a:noFill/>
        </p:spPr>
        <p:txBody>
          <a:bodyPr wrap="square" rtlCol="0" anchor="ctr">
            <a:noAutofit/>
          </a:bodyPr>
          <a:lstStyle/>
          <a:p>
            <a:pPr algn="ct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ja-JP" altLang="en-US"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工夫した点 </a:t>
            </a: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sp>
        <p:nvSpPr>
          <p:cNvPr id="7" name="テキスト">
            <a:extLst>
              <a:ext uri="{FF2B5EF4-FFF2-40B4-BE49-F238E27FC236}">
                <a16:creationId xmlns:a16="http://schemas.microsoft.com/office/drawing/2014/main" id="{81B119F3-B8FB-73DB-AB44-6515A7BF1160}"/>
              </a:ext>
            </a:extLst>
          </p:cNvPr>
          <p:cNvSpPr txBox="1"/>
          <p:nvPr/>
        </p:nvSpPr>
        <p:spPr>
          <a:xfrm>
            <a:off x="5307123" y="1494826"/>
            <a:ext cx="3225563" cy="954107"/>
          </a:xfrm>
          <a:prstGeom prst="rect">
            <a:avLst/>
          </a:prstGeom>
          <a:noFill/>
          <a:ln w="38100">
            <a:noFill/>
          </a:ln>
        </p:spPr>
        <p:txBody>
          <a:bodyPr wrap="none" rtlCol="0">
            <a:spAutoFit/>
          </a:bodyPr>
          <a:lstStyle/>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短期間での制作だった為、</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ギミックを使い回すことが出来るよう工夫</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休日は自宅でも学習を行い、</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ウィジェットを中心に実装を行いました。</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cxnSp>
        <p:nvCxnSpPr>
          <p:cNvPr id="8" name="直線">
            <a:extLst>
              <a:ext uri="{FF2B5EF4-FFF2-40B4-BE49-F238E27FC236}">
                <a16:creationId xmlns:a16="http://schemas.microsoft.com/office/drawing/2014/main" id="{9E493E48-746E-9C12-E1DA-88D91B10F786}"/>
              </a:ext>
            </a:extLst>
          </p:cNvPr>
          <p:cNvCxnSpPr>
            <a:cxnSpLocks/>
          </p:cNvCxnSpPr>
          <p:nvPr/>
        </p:nvCxnSpPr>
        <p:spPr>
          <a:xfrm>
            <a:off x="5377542" y="1440000"/>
            <a:ext cx="3168000"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3" name="図 12">
            <a:extLst>
              <a:ext uri="{FF2B5EF4-FFF2-40B4-BE49-F238E27FC236}">
                <a16:creationId xmlns:a16="http://schemas.microsoft.com/office/drawing/2014/main" id="{40BD1873-93DB-B884-56DF-E666E5857AF4}"/>
              </a:ext>
            </a:extLst>
          </p:cNvPr>
          <p:cNvPicPr>
            <a:picLocks noChangeAspect="1"/>
          </p:cNvPicPr>
          <p:nvPr/>
        </p:nvPicPr>
        <p:blipFill>
          <a:blip r:embed="rId3"/>
          <a:stretch>
            <a:fillRect/>
          </a:stretch>
        </p:blipFill>
        <p:spPr>
          <a:xfrm>
            <a:off x="251996" y="4462886"/>
            <a:ext cx="1711267" cy="1800000"/>
          </a:xfrm>
          <a:prstGeom prst="rect">
            <a:avLst/>
          </a:prstGeom>
        </p:spPr>
      </p:pic>
      <p:sp>
        <p:nvSpPr>
          <p:cNvPr id="16" name="テキスト">
            <a:extLst>
              <a:ext uri="{FF2B5EF4-FFF2-40B4-BE49-F238E27FC236}">
                <a16:creationId xmlns:a16="http://schemas.microsoft.com/office/drawing/2014/main" id="{7E22E9A7-85E6-23FE-0A28-FFA863A68C8E}"/>
              </a:ext>
            </a:extLst>
          </p:cNvPr>
          <p:cNvSpPr txBox="1"/>
          <p:nvPr/>
        </p:nvSpPr>
        <p:spPr>
          <a:xfrm>
            <a:off x="1963263" y="4463893"/>
            <a:ext cx="5615640" cy="523220"/>
          </a:xfrm>
          <a:prstGeom prst="rect">
            <a:avLst/>
          </a:prstGeom>
          <a:noFill/>
          <a:ln w="38100">
            <a:noFill/>
          </a:ln>
        </p:spPr>
        <p:txBody>
          <a:bodyPr wrap="none" rtlCol="0">
            <a:spAutoFit/>
          </a:bodyPr>
          <a:lstStyle/>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プランナーからの指示は「ドアを開けた時のテキスト表示」のみでしたが、</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カメラを移動する処理を挟み、机の上のアイテムに誘導を行いました。</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26666319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テキスト">
            <a:extLst>
              <a:ext uri="{FF2B5EF4-FFF2-40B4-BE49-F238E27FC236}">
                <a16:creationId xmlns:a16="http://schemas.microsoft.com/office/drawing/2014/main" id="{32A6256C-4178-E4EA-7543-50136F66863B}"/>
              </a:ext>
            </a:extLst>
          </p:cNvPr>
          <p:cNvSpPr txBox="1"/>
          <p:nvPr/>
        </p:nvSpPr>
        <p:spPr>
          <a:xfrm>
            <a:off x="252000" y="1260000"/>
            <a:ext cx="1346844" cy="1015663"/>
          </a:xfrm>
          <a:prstGeom prst="rect">
            <a:avLst/>
          </a:prstGeom>
          <a:noFill/>
          <a:ln w="38100">
            <a:noFill/>
          </a:ln>
        </p:spPr>
        <p:txBody>
          <a:bodyPr wrap="none" rtlCol="0">
            <a:spAutoFit/>
          </a:bodyPr>
          <a:lstStyle/>
          <a:p>
            <a:r>
              <a:rPr kumimoji="1" lang="ja-JP" altLang="en-US" sz="20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・制作意図</a:t>
            </a:r>
            <a:endParaRPr kumimoji="1" lang="en-US" altLang="ja-JP" sz="20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20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20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・担当箇所</a:t>
            </a:r>
            <a:endParaRPr kumimoji="1" lang="en-US" altLang="ja-JP" sz="20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7" name="テキスト">
            <a:extLst>
              <a:ext uri="{FF2B5EF4-FFF2-40B4-BE49-F238E27FC236}">
                <a16:creationId xmlns:a16="http://schemas.microsoft.com/office/drawing/2014/main" id="{BE1F2F84-5D74-A6AD-8259-574ED5D7417E}"/>
              </a:ext>
            </a:extLst>
          </p:cNvPr>
          <p:cNvSpPr txBox="1"/>
          <p:nvPr/>
        </p:nvSpPr>
        <p:spPr>
          <a:xfrm>
            <a:off x="1980000" y="1260000"/>
            <a:ext cx="1789272" cy="400110"/>
          </a:xfrm>
          <a:prstGeom prst="rect">
            <a:avLst/>
          </a:prstGeom>
          <a:noFill/>
          <a:ln w="38100">
            <a:noFill/>
          </a:ln>
        </p:spPr>
        <p:txBody>
          <a:bodyPr wrap="none" rtlCol="0">
            <a:spAutoFit/>
          </a:bodyPr>
          <a:lstStyle/>
          <a:p>
            <a:r>
              <a:rPr kumimoji="1" lang="ja-JP" altLang="en-US" sz="2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テキストを入力</a:t>
            </a:r>
            <a:endParaRPr kumimoji="1" lang="en-US" altLang="ja-JP" sz="2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1" name="テキスト">
            <a:extLst>
              <a:ext uri="{FF2B5EF4-FFF2-40B4-BE49-F238E27FC236}">
                <a16:creationId xmlns:a16="http://schemas.microsoft.com/office/drawing/2014/main" id="{A265D729-B18A-D9B6-5898-F96C838A44EF}"/>
              </a:ext>
            </a:extLst>
          </p:cNvPr>
          <p:cNvSpPr txBox="1"/>
          <p:nvPr/>
        </p:nvSpPr>
        <p:spPr>
          <a:xfrm>
            <a:off x="4268070" y="6519446"/>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-7-</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4" name="タイトル">
            <a:extLst>
              <a:ext uri="{FF2B5EF4-FFF2-40B4-BE49-F238E27FC236}">
                <a16:creationId xmlns:a16="http://schemas.microsoft.com/office/drawing/2014/main" id="{3434D330-071E-177A-94BA-129E04DF81BB}"/>
              </a:ext>
            </a:extLst>
          </p:cNvPr>
          <p:cNvSpPr txBox="1"/>
          <p:nvPr/>
        </p:nvSpPr>
        <p:spPr>
          <a:xfrm>
            <a:off x="252000" y="180000"/>
            <a:ext cx="8640000" cy="468000"/>
          </a:xfrm>
          <a:prstGeom prst="rect">
            <a:avLst/>
          </a:prstGeom>
          <a:solidFill>
            <a:schemeClr val="bg1">
              <a:lumMod val="85000"/>
            </a:schemeClr>
          </a:solidFill>
        </p:spPr>
        <p:txBody>
          <a:bodyPr wrap="none" rtlCol="0" anchor="ctr">
            <a:noAutofit/>
          </a:bodyPr>
          <a:lstStyle/>
          <a:p>
            <a:pPr algn="ctr"/>
            <a:r>
              <a:rPr kumimoji="1" lang="ja-JP" altLang="en-US"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奇妙なメガネハウスからの脱出</a:t>
            </a: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4190079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a:extLst>
              <a:ext uri="{FF2B5EF4-FFF2-40B4-BE49-F238E27FC236}">
                <a16:creationId xmlns:a16="http://schemas.microsoft.com/office/drawing/2014/main" id="{94922E6A-25B8-94AA-6ADC-B94613841A1B}"/>
              </a:ext>
            </a:extLst>
          </p:cNvPr>
          <p:cNvSpPr txBox="1"/>
          <p:nvPr/>
        </p:nvSpPr>
        <p:spPr>
          <a:xfrm>
            <a:off x="252000" y="180000"/>
            <a:ext cx="8640000" cy="468000"/>
          </a:xfrm>
          <a:prstGeom prst="rect">
            <a:avLst/>
          </a:prstGeom>
          <a:solidFill>
            <a:schemeClr val="bg1">
              <a:lumMod val="85000"/>
            </a:schemeClr>
          </a:solidFill>
        </p:spPr>
        <p:txBody>
          <a:bodyPr wrap="square" rtlCol="0" anchor="ctr">
            <a:spAutoFit/>
          </a:bodyPr>
          <a:lstStyle/>
          <a:p>
            <a:pPr algn="ctr"/>
            <a:r>
              <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 PROFILE -</a:t>
            </a:r>
          </a:p>
        </p:txBody>
      </p:sp>
      <p:sp>
        <p:nvSpPr>
          <p:cNvPr id="8" name="テキスト">
            <a:extLst>
              <a:ext uri="{FF2B5EF4-FFF2-40B4-BE49-F238E27FC236}">
                <a16:creationId xmlns:a16="http://schemas.microsoft.com/office/drawing/2014/main" id="{2F1A0608-2BD7-CDF5-B3FA-88190F07D223}"/>
              </a:ext>
            </a:extLst>
          </p:cNvPr>
          <p:cNvSpPr txBox="1"/>
          <p:nvPr/>
        </p:nvSpPr>
        <p:spPr>
          <a:xfrm>
            <a:off x="1955124" y="895362"/>
            <a:ext cx="1260000" cy="2250000"/>
          </a:xfrm>
          <a:prstGeom prst="rect">
            <a:avLst/>
          </a:prstGeom>
          <a:noFill/>
          <a:ln w="38100">
            <a:noFill/>
          </a:ln>
        </p:spPr>
        <p:txBody>
          <a:bodyPr wrap="square" rtlCol="0" anchor="ctr">
            <a:spAutoFit/>
          </a:bodyPr>
          <a:lstStyle/>
          <a:p>
            <a:pPr algn="dist">
              <a:lnSpc>
                <a:spcPct val="150000"/>
              </a:lnSpc>
            </a:pP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志望職種</a:t>
            </a: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a:p>
            <a:pPr algn="dist">
              <a:lnSpc>
                <a:spcPct val="150000"/>
              </a:lnSpc>
            </a:pP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氏　　　名：</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lnSpc>
                <a:spcPct val="150000"/>
              </a:lnSpc>
            </a:pP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生年月日：</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lnSpc>
                <a:spcPct val="150000"/>
              </a:lnSpc>
            </a:pP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趣　　　味：</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Gmail:</a:t>
            </a:r>
          </a:p>
          <a:p>
            <a:pPr algn="dist">
              <a:lnSpc>
                <a:spcPct val="150000"/>
              </a:lnSpc>
            </a:pP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作品データ：</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9" name="テキスト">
            <a:extLst>
              <a:ext uri="{FF2B5EF4-FFF2-40B4-BE49-F238E27FC236}">
                <a16:creationId xmlns:a16="http://schemas.microsoft.com/office/drawing/2014/main" id="{CBA15FBA-9BB9-C21D-36A9-884C4B642E81}"/>
              </a:ext>
            </a:extLst>
          </p:cNvPr>
          <p:cNvSpPr txBox="1"/>
          <p:nvPr/>
        </p:nvSpPr>
        <p:spPr>
          <a:xfrm>
            <a:off x="3142800" y="900000"/>
            <a:ext cx="2448000" cy="2250616"/>
          </a:xfrm>
          <a:prstGeom prst="rect">
            <a:avLst/>
          </a:prstGeom>
          <a:noFill/>
          <a:ln w="38100">
            <a:noFill/>
          </a:ln>
        </p:spPr>
        <p:txBody>
          <a:bodyPr wrap="square" rtlCol="0" anchor="t">
            <a:spAutoFit/>
          </a:bodyPr>
          <a:lstStyle/>
          <a:p>
            <a:pPr>
              <a:lnSpc>
                <a:spcPct val="150000"/>
              </a:lnSpc>
            </a:pP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クライアントエンジニア</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向山 陸登</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2002</a:t>
            </a: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年</a:t>
            </a: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6</a:t>
            </a: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月</a:t>
            </a: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25</a:t>
            </a: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日</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散歩 ・ アニメ鑑賞</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mukoyama2002@gmail.com</a:t>
            </a:r>
          </a:p>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https://bit.ly/4bG3913</a:t>
            </a:r>
          </a:p>
        </p:txBody>
      </p:sp>
      <p:pic>
        <p:nvPicPr>
          <p:cNvPr id="1026" name="イメージ" descr="ペットと人の｢幸せな共生｣のために──ロイヤルカナンのリーダーシップとは | Business Insider Japan" hidden="1">
            <a:extLst>
              <a:ext uri="{FF2B5EF4-FFF2-40B4-BE49-F238E27FC236}">
                <a16:creationId xmlns:a16="http://schemas.microsoft.com/office/drawing/2014/main" id="{01E9D2B9-1BE6-6201-046B-0CB30877B5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000" y="900000"/>
            <a:ext cx="3600000" cy="2401870"/>
          </a:xfrm>
          <a:prstGeom prst="rect">
            <a:avLst/>
          </a:prstGeom>
          <a:noFill/>
          <a:effectLst>
            <a:outerShdw blurRad="12700" dist="63500" dir="8100000" algn="tr" rotWithShape="0">
              <a:schemeClr val="bg1">
                <a:lumMod val="75000"/>
                <a:alpha val="50000"/>
              </a:schemeClr>
            </a:outerShdw>
          </a:effectLst>
          <a:extLst>
            <a:ext uri="{909E8E84-426E-40DD-AFC4-6F175D3DCCD1}">
              <a14:hiddenFill xmlns:a14="http://schemas.microsoft.com/office/drawing/2010/main">
                <a:solidFill>
                  <a:srgbClr val="FFFFFF"/>
                </a:solidFill>
              </a14:hiddenFill>
            </a:ext>
          </a:extLst>
        </p:spPr>
      </p:pic>
      <p:sp>
        <p:nvSpPr>
          <p:cNvPr id="28" name="テキスト">
            <a:extLst>
              <a:ext uri="{FF2B5EF4-FFF2-40B4-BE49-F238E27FC236}">
                <a16:creationId xmlns:a16="http://schemas.microsoft.com/office/drawing/2014/main" id="{1961796F-62AA-A18A-BB00-710D757A424D}"/>
              </a:ext>
            </a:extLst>
          </p:cNvPr>
          <p:cNvSpPr txBox="1"/>
          <p:nvPr/>
        </p:nvSpPr>
        <p:spPr>
          <a:xfrm>
            <a:off x="4268070" y="6519446"/>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-2-</a:t>
            </a:r>
            <a:endParaRPr kumimoji="1" lang="ja-JP" altLang="en-US" sz="1600" spc="300" dirty="0">
              <a:latin typeface="ＭＳ Ｐゴシック" panose="020B0600070205080204" pitchFamily="50" charset="-128"/>
              <a:ea typeface="ＭＳ Ｐゴシック" panose="020B0600070205080204" pitchFamily="50" charset="-128"/>
            </a:endParaRPr>
          </a:p>
        </p:txBody>
      </p:sp>
      <p:pic>
        <p:nvPicPr>
          <p:cNvPr id="4" name="図 3" descr="スーツを着た男性&#10;&#10;自動的に生成された説明">
            <a:extLst>
              <a:ext uri="{FF2B5EF4-FFF2-40B4-BE49-F238E27FC236}">
                <a16:creationId xmlns:a16="http://schemas.microsoft.com/office/drawing/2014/main" id="{04D350DF-AA8D-8FA7-A40F-FE5072D11C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244" y="900000"/>
            <a:ext cx="1686031" cy="2248040"/>
          </a:xfrm>
          <a:prstGeom prst="rect">
            <a:avLst/>
          </a:prstGeom>
        </p:spPr>
      </p:pic>
      <p:grpSp>
        <p:nvGrpSpPr>
          <p:cNvPr id="10" name="グループ化 9">
            <a:extLst>
              <a:ext uri="{FF2B5EF4-FFF2-40B4-BE49-F238E27FC236}">
                <a16:creationId xmlns:a16="http://schemas.microsoft.com/office/drawing/2014/main" id="{42D95E65-2116-145E-B9D8-5CFCD366CB43}"/>
              </a:ext>
            </a:extLst>
          </p:cNvPr>
          <p:cNvGrpSpPr/>
          <p:nvPr/>
        </p:nvGrpSpPr>
        <p:grpSpPr>
          <a:xfrm>
            <a:off x="5052001" y="3962518"/>
            <a:ext cx="3839999" cy="2160001"/>
            <a:chOff x="5052001" y="4359445"/>
            <a:chExt cx="3839999" cy="2160001"/>
          </a:xfrm>
        </p:grpSpPr>
        <p:pic>
          <p:nvPicPr>
            <p:cNvPr id="11" name="図 10">
              <a:extLst>
                <a:ext uri="{FF2B5EF4-FFF2-40B4-BE49-F238E27FC236}">
                  <a16:creationId xmlns:a16="http://schemas.microsoft.com/office/drawing/2014/main" id="{A9BBB094-32C7-77FF-F65F-6C034B1F69F8}"/>
                </a:ext>
              </a:extLst>
            </p:cNvPr>
            <p:cNvPicPr>
              <a:picLocks noChangeAspect="1"/>
            </p:cNvPicPr>
            <p:nvPr/>
          </p:nvPicPr>
          <p:blipFill rotWithShape="1">
            <a:blip r:embed="rId4"/>
            <a:srcRect t="4097"/>
            <a:stretch/>
          </p:blipFill>
          <p:spPr>
            <a:xfrm>
              <a:off x="6972000" y="4359445"/>
              <a:ext cx="1920000" cy="1080000"/>
            </a:xfrm>
            <a:prstGeom prst="rect">
              <a:avLst/>
            </a:prstGeom>
          </p:spPr>
        </p:pic>
        <p:pic>
          <p:nvPicPr>
            <p:cNvPr id="12" name="図 11" descr="写真, テーブル, カラフル, 異なる が含まれている画像&#10;&#10;自動的に生成された説明">
              <a:extLst>
                <a:ext uri="{FF2B5EF4-FFF2-40B4-BE49-F238E27FC236}">
                  <a16:creationId xmlns:a16="http://schemas.microsoft.com/office/drawing/2014/main" id="{DF34518B-4BC2-6116-1C3B-EFDB445B22E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2000" y="5439446"/>
              <a:ext cx="1919999" cy="1080000"/>
            </a:xfrm>
            <a:prstGeom prst="rect">
              <a:avLst/>
            </a:prstGeom>
          </p:spPr>
        </p:pic>
        <p:pic>
          <p:nvPicPr>
            <p:cNvPr id="13" name="図 12" descr="草 が含まれている画像&#10;&#10;自動的に生成された説明">
              <a:extLst>
                <a:ext uri="{FF2B5EF4-FFF2-40B4-BE49-F238E27FC236}">
                  <a16:creationId xmlns:a16="http://schemas.microsoft.com/office/drawing/2014/main" id="{724931D6-6E89-5233-6FA1-BA9CB38223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52001" y="4361508"/>
              <a:ext cx="1919999" cy="1080000"/>
            </a:xfrm>
            <a:prstGeom prst="rect">
              <a:avLst/>
            </a:prstGeom>
          </p:spPr>
        </p:pic>
        <p:pic>
          <p:nvPicPr>
            <p:cNvPr id="15" name="図 14" descr="黒い背景に白い文字がある&#10;&#10;低い精度で自動的に生成された説明">
              <a:extLst>
                <a:ext uri="{FF2B5EF4-FFF2-40B4-BE49-F238E27FC236}">
                  <a16:creationId xmlns:a16="http://schemas.microsoft.com/office/drawing/2014/main" id="{D86A4B0C-FC4E-6578-ACBE-A3C585BB8F8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52001" y="5439445"/>
              <a:ext cx="1919999" cy="1079999"/>
            </a:xfrm>
            <a:prstGeom prst="rect">
              <a:avLst/>
            </a:prstGeom>
          </p:spPr>
        </p:pic>
        <p:pic>
          <p:nvPicPr>
            <p:cNvPr id="6" name="図 5" descr="QR コード&#10;&#10;自動的に生成された説明">
              <a:extLst>
                <a:ext uri="{FF2B5EF4-FFF2-40B4-BE49-F238E27FC236}">
                  <a16:creationId xmlns:a16="http://schemas.microsoft.com/office/drawing/2014/main" id="{25AFEF36-D17A-3CF8-BB65-E0C21F02701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01999" y="5174360"/>
              <a:ext cx="540000" cy="540000"/>
            </a:xfrm>
            <a:prstGeom prst="rect">
              <a:avLst/>
            </a:prstGeom>
          </p:spPr>
        </p:pic>
      </p:grpSp>
      <p:sp>
        <p:nvSpPr>
          <p:cNvPr id="14" name="タイトル">
            <a:extLst>
              <a:ext uri="{FF2B5EF4-FFF2-40B4-BE49-F238E27FC236}">
                <a16:creationId xmlns:a16="http://schemas.microsoft.com/office/drawing/2014/main" id="{A14A5F4B-2C37-9594-0A61-309A34C22F47}"/>
              </a:ext>
            </a:extLst>
          </p:cNvPr>
          <p:cNvSpPr txBox="1"/>
          <p:nvPr/>
        </p:nvSpPr>
        <p:spPr>
          <a:xfrm>
            <a:off x="5652000" y="897424"/>
            <a:ext cx="72000" cy="2250616"/>
          </a:xfrm>
          <a:prstGeom prst="rect">
            <a:avLst/>
          </a:prstGeom>
          <a:solidFill>
            <a:schemeClr val="bg1">
              <a:lumMod val="85000"/>
            </a:schemeClr>
          </a:solidFill>
        </p:spPr>
        <p:txBody>
          <a:bodyPr wrap="square" rtlCol="0" anchor="ctr">
            <a:spAutoFit/>
          </a:bodyPr>
          <a:lstStyle/>
          <a:p>
            <a:pPr algn="ct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
        <p:nvSpPr>
          <p:cNvPr id="17" name="テキスト">
            <a:extLst>
              <a:ext uri="{FF2B5EF4-FFF2-40B4-BE49-F238E27FC236}">
                <a16:creationId xmlns:a16="http://schemas.microsoft.com/office/drawing/2014/main" id="{574B061E-A795-0B69-C687-8F8542A2110D}"/>
              </a:ext>
            </a:extLst>
          </p:cNvPr>
          <p:cNvSpPr txBox="1"/>
          <p:nvPr/>
        </p:nvSpPr>
        <p:spPr>
          <a:xfrm>
            <a:off x="261244" y="4140000"/>
            <a:ext cx="4698722" cy="1988045"/>
          </a:xfrm>
          <a:prstGeom prst="rect">
            <a:avLst/>
          </a:prstGeom>
          <a:noFill/>
          <a:ln w="38100">
            <a:noFill/>
          </a:ln>
        </p:spPr>
        <p:txBody>
          <a:bodyPr wrap="none" rtlCol="0" anchor="ctr">
            <a:spAutoFit/>
          </a:bodyPr>
          <a:lstStyle/>
          <a:p>
            <a:pPr>
              <a:lnSpc>
                <a:spcPct val="150000"/>
              </a:lnSpc>
            </a:pP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2015/09</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 初めてのプログラミングに触れる</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2018/04 - N</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高等学校 入学</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2018/04 – </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バンタンゲームアカデミー 入学</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2021/03 – N</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高等学校 卒業</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2021/03 – </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バンタンゲームアカデミー 卒業</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2021/04 – HAL</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東京 昼間部 </a:t>
            </a: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4</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年生課程 ゲーム</a:t>
            </a: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4</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年制学科 入学</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2024/02 – HAL</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東京 昼間部 </a:t>
            </a: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4</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年生課程 ゲーム</a:t>
            </a: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4</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年制学科 </a:t>
            </a: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3</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年 在学中</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8" name="テキスト">
            <a:extLst>
              <a:ext uri="{FF2B5EF4-FFF2-40B4-BE49-F238E27FC236}">
                <a16:creationId xmlns:a16="http://schemas.microsoft.com/office/drawing/2014/main" id="{10C8CEFA-42D7-EA98-7708-50F8E7319F8D}"/>
              </a:ext>
            </a:extLst>
          </p:cNvPr>
          <p:cNvSpPr txBox="1"/>
          <p:nvPr/>
        </p:nvSpPr>
        <p:spPr>
          <a:xfrm>
            <a:off x="5052001" y="3616974"/>
            <a:ext cx="3839997" cy="326051"/>
          </a:xfrm>
          <a:prstGeom prst="rect">
            <a:avLst/>
          </a:prstGeom>
          <a:noFill/>
          <a:ln w="38100">
            <a:noFill/>
          </a:ln>
        </p:spPr>
        <p:txBody>
          <a:bodyPr wrap="square" rtlCol="0" anchor="ctr">
            <a:spAutoFit/>
          </a:bodyPr>
          <a:lstStyle/>
          <a:p>
            <a:pPr algn="dist">
              <a:lnSpc>
                <a:spcPct val="150000"/>
              </a:lnSpc>
            </a:pPr>
            <a:r>
              <a:rPr kumimoji="1" lang="ja-JP" altLang="en-US" sz="1200" u="sng" dirty="0">
                <a:solidFill>
                  <a:schemeClr val="bg1">
                    <a:lumMod val="50000"/>
                  </a:schemeClr>
                </a:solidFill>
                <a:latin typeface="ＭＳ Ｐゴシック" panose="020B0600070205080204" pitchFamily="50" charset="-128"/>
                <a:ea typeface="ＭＳ Ｐゴシック" panose="020B0600070205080204" pitchFamily="50" charset="-128"/>
              </a:rPr>
              <a:t>作品データは</a:t>
            </a:r>
            <a:r>
              <a:rPr kumimoji="1" lang="en-US" altLang="ja-JP" sz="1200" u="sng" dirty="0">
                <a:solidFill>
                  <a:schemeClr val="bg1">
                    <a:lumMod val="50000"/>
                  </a:schemeClr>
                </a:solidFill>
                <a:latin typeface="ＭＳ Ｐゴシック" panose="020B0600070205080204" pitchFamily="50" charset="-128"/>
                <a:ea typeface="ＭＳ Ｐゴシック" panose="020B0600070205080204" pitchFamily="50" charset="-128"/>
              </a:rPr>
              <a:t>QR</a:t>
            </a:r>
            <a:r>
              <a:rPr kumimoji="1" lang="ja-JP" altLang="en-US" sz="1200" u="sng" dirty="0">
                <a:solidFill>
                  <a:schemeClr val="bg1">
                    <a:lumMod val="50000"/>
                  </a:schemeClr>
                </a:solidFill>
                <a:latin typeface="ＭＳ Ｐゴシック" panose="020B0600070205080204" pitchFamily="50" charset="-128"/>
                <a:ea typeface="ＭＳ Ｐゴシック" panose="020B0600070205080204" pitchFamily="50" charset="-128"/>
              </a:rPr>
              <a:t>コードからも観覧できます</a:t>
            </a:r>
            <a:endParaRPr kumimoji="1" lang="en-US" altLang="ja-JP" sz="1200" u="sng"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9" name="テキスト">
            <a:extLst>
              <a:ext uri="{FF2B5EF4-FFF2-40B4-BE49-F238E27FC236}">
                <a16:creationId xmlns:a16="http://schemas.microsoft.com/office/drawing/2014/main" id="{270A5512-030C-A67A-C181-0BC5BC8A1B40}"/>
              </a:ext>
            </a:extLst>
          </p:cNvPr>
          <p:cNvSpPr txBox="1"/>
          <p:nvPr/>
        </p:nvSpPr>
        <p:spPr>
          <a:xfrm>
            <a:off x="1778326" y="3616974"/>
            <a:ext cx="832279" cy="365036"/>
          </a:xfrm>
          <a:prstGeom prst="rect">
            <a:avLst/>
          </a:prstGeom>
          <a:noFill/>
          <a:ln w="38100">
            <a:noFill/>
          </a:ln>
        </p:spPr>
        <p:txBody>
          <a:bodyPr wrap="none" rtlCol="0" anchor="ctr">
            <a:spAutoFit/>
          </a:bodyPr>
          <a:lstStyle/>
          <a:p>
            <a:pPr>
              <a:lnSpc>
                <a:spcPct val="15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経歴 </a:t>
            </a: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cxnSp>
        <p:nvCxnSpPr>
          <p:cNvPr id="21" name="直線コネクタ 20">
            <a:extLst>
              <a:ext uri="{FF2B5EF4-FFF2-40B4-BE49-F238E27FC236}">
                <a16:creationId xmlns:a16="http://schemas.microsoft.com/office/drawing/2014/main" id="{84005146-D46E-5E8F-F33F-CEE67E1F325B}"/>
              </a:ext>
            </a:extLst>
          </p:cNvPr>
          <p:cNvCxnSpPr>
            <a:cxnSpLocks/>
          </p:cNvCxnSpPr>
          <p:nvPr/>
        </p:nvCxnSpPr>
        <p:spPr>
          <a:xfrm>
            <a:off x="5052001" y="5042518"/>
            <a:ext cx="1649998"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84CE2023-2F46-E3C8-E21D-33BEB09DB909}"/>
              </a:ext>
            </a:extLst>
          </p:cNvPr>
          <p:cNvCxnSpPr>
            <a:cxnSpLocks/>
          </p:cNvCxnSpPr>
          <p:nvPr/>
        </p:nvCxnSpPr>
        <p:spPr>
          <a:xfrm>
            <a:off x="7226762" y="5042518"/>
            <a:ext cx="1665236"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9C70963A-F7DA-70A2-ED01-3F411FA493D5}"/>
              </a:ext>
            </a:extLst>
          </p:cNvPr>
          <p:cNvCxnSpPr>
            <a:cxnSpLocks/>
          </p:cNvCxnSpPr>
          <p:nvPr/>
        </p:nvCxnSpPr>
        <p:spPr>
          <a:xfrm flipV="1">
            <a:off x="6976822" y="3962518"/>
            <a:ext cx="0" cy="814915"/>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541E787C-59A9-B116-C96E-ECC58CEA4E11}"/>
              </a:ext>
            </a:extLst>
          </p:cNvPr>
          <p:cNvCxnSpPr>
            <a:cxnSpLocks/>
          </p:cNvCxnSpPr>
          <p:nvPr/>
        </p:nvCxnSpPr>
        <p:spPr>
          <a:xfrm flipV="1">
            <a:off x="6986189" y="5317433"/>
            <a:ext cx="0" cy="814915"/>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テキスト">
            <a:extLst>
              <a:ext uri="{FF2B5EF4-FFF2-40B4-BE49-F238E27FC236}">
                <a16:creationId xmlns:a16="http://schemas.microsoft.com/office/drawing/2014/main" id="{6105948D-F9F7-3623-A734-46044CB4E711}"/>
              </a:ext>
            </a:extLst>
          </p:cNvPr>
          <p:cNvSpPr txBox="1"/>
          <p:nvPr/>
        </p:nvSpPr>
        <p:spPr>
          <a:xfrm>
            <a:off x="5724001" y="897482"/>
            <a:ext cx="3167998" cy="365036"/>
          </a:xfrm>
          <a:prstGeom prst="rect">
            <a:avLst/>
          </a:prstGeom>
          <a:noFill/>
          <a:ln w="38100">
            <a:noFill/>
          </a:ln>
        </p:spPr>
        <p:txBody>
          <a:bodyPr wrap="square" rtlCol="0" anchor="ctr">
            <a:spAutoFit/>
          </a:bodyPr>
          <a:lstStyle/>
          <a:p>
            <a:pPr algn="ctr">
              <a:lnSpc>
                <a:spcPct val="15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資格 </a:t>
            </a: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sp>
        <p:nvSpPr>
          <p:cNvPr id="32" name="テキスト">
            <a:extLst>
              <a:ext uri="{FF2B5EF4-FFF2-40B4-BE49-F238E27FC236}">
                <a16:creationId xmlns:a16="http://schemas.microsoft.com/office/drawing/2014/main" id="{010EF9E0-361D-E4A6-A580-7E222862523F}"/>
              </a:ext>
            </a:extLst>
          </p:cNvPr>
          <p:cNvSpPr txBox="1"/>
          <p:nvPr/>
        </p:nvSpPr>
        <p:spPr>
          <a:xfrm>
            <a:off x="5724000" y="1260000"/>
            <a:ext cx="3233205" cy="1157048"/>
          </a:xfrm>
          <a:prstGeom prst="rect">
            <a:avLst/>
          </a:prstGeom>
          <a:noFill/>
          <a:ln w="38100">
            <a:noFill/>
          </a:ln>
        </p:spPr>
        <p:txBody>
          <a:bodyPr wrap="square" rtlCol="0" anchor="ctr">
            <a:spAutoFit/>
          </a:bodyPr>
          <a:lstStyle/>
          <a:p>
            <a:pPr>
              <a:lnSpc>
                <a:spcPct val="150000"/>
              </a:lnSpc>
            </a:pP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2018/12</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 マルチメディア検定 ベーシック 合格</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2021/12</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CG</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エンジニア検定 ベーシック 合格</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2022/07</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 </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情報処理活用能力検定 </a:t>
            </a: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級 合格</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rPr>
              <a:t>2023/08 - </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基本情報技術者試験 合格</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1025196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5C3C59-AF44-8193-8A1B-D06F17E5A409}"/>
            </a:ext>
          </a:extLst>
        </p:cNvPr>
        <p:cNvGrpSpPr/>
        <p:nvPr/>
      </p:nvGrpSpPr>
      <p:grpSpPr>
        <a:xfrm>
          <a:off x="0" y="0"/>
          <a:ext cx="0" cy="0"/>
          <a:chOff x="0" y="0"/>
          <a:chExt cx="0" cy="0"/>
        </a:xfrm>
      </p:grpSpPr>
      <p:sp>
        <p:nvSpPr>
          <p:cNvPr id="3" name="タイトル">
            <a:extLst>
              <a:ext uri="{FF2B5EF4-FFF2-40B4-BE49-F238E27FC236}">
                <a16:creationId xmlns:a16="http://schemas.microsoft.com/office/drawing/2014/main" id="{7208FCD5-D494-05DD-28FB-460E8555B114}"/>
              </a:ext>
            </a:extLst>
          </p:cNvPr>
          <p:cNvSpPr txBox="1"/>
          <p:nvPr/>
        </p:nvSpPr>
        <p:spPr>
          <a:xfrm>
            <a:off x="252000" y="180000"/>
            <a:ext cx="8640000" cy="468000"/>
          </a:xfrm>
          <a:prstGeom prst="rect">
            <a:avLst/>
          </a:prstGeom>
          <a:solidFill>
            <a:schemeClr val="bg1">
              <a:lumMod val="85000"/>
            </a:schemeClr>
          </a:solidFill>
        </p:spPr>
        <p:txBody>
          <a:bodyPr wrap="square" rtlCol="0" anchor="ctr">
            <a:spAutoFit/>
          </a:bodyPr>
          <a:lstStyle/>
          <a:p>
            <a:pPr algn="ctr"/>
            <a:r>
              <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 PROFILE -</a:t>
            </a:r>
          </a:p>
        </p:txBody>
      </p:sp>
      <p:pic>
        <p:nvPicPr>
          <p:cNvPr id="1026" name="イメージ" descr="ペットと人の｢幸せな共生｣のために──ロイヤルカナンのリーダーシップとは | Business Insider Japan" hidden="1">
            <a:extLst>
              <a:ext uri="{FF2B5EF4-FFF2-40B4-BE49-F238E27FC236}">
                <a16:creationId xmlns:a16="http://schemas.microsoft.com/office/drawing/2014/main" id="{2AACDCD9-EB79-DDBB-03CF-6A7686E11E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000" y="900000"/>
            <a:ext cx="3600000" cy="2401870"/>
          </a:xfrm>
          <a:prstGeom prst="rect">
            <a:avLst/>
          </a:prstGeom>
          <a:noFill/>
          <a:effectLst>
            <a:outerShdw blurRad="12700" dist="63500" dir="8100000" algn="tr" rotWithShape="0">
              <a:schemeClr val="bg1">
                <a:lumMod val="75000"/>
                <a:alpha val="50000"/>
              </a:schemeClr>
            </a:outerShdw>
          </a:effectLst>
          <a:extLst>
            <a:ext uri="{909E8E84-426E-40DD-AFC4-6F175D3DCCD1}">
              <a14:hiddenFill xmlns:a14="http://schemas.microsoft.com/office/drawing/2010/main">
                <a:solidFill>
                  <a:srgbClr val="FFFFFF"/>
                </a:solidFill>
              </a14:hiddenFill>
            </a:ext>
          </a:extLst>
        </p:spPr>
      </p:pic>
      <p:sp>
        <p:nvSpPr>
          <p:cNvPr id="28" name="テキスト">
            <a:extLst>
              <a:ext uri="{FF2B5EF4-FFF2-40B4-BE49-F238E27FC236}">
                <a16:creationId xmlns:a16="http://schemas.microsoft.com/office/drawing/2014/main" id="{116348A6-6DB9-5BB7-D1B0-74825E7A655B}"/>
              </a:ext>
            </a:extLst>
          </p:cNvPr>
          <p:cNvSpPr txBox="1"/>
          <p:nvPr/>
        </p:nvSpPr>
        <p:spPr>
          <a:xfrm>
            <a:off x="4268070" y="6519446"/>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-2-</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5" name="テキスト">
            <a:extLst>
              <a:ext uri="{FF2B5EF4-FFF2-40B4-BE49-F238E27FC236}">
                <a16:creationId xmlns:a16="http://schemas.microsoft.com/office/drawing/2014/main" id="{39E7B37E-7F6E-8EE0-0C50-961201A05A65}"/>
              </a:ext>
            </a:extLst>
          </p:cNvPr>
          <p:cNvSpPr txBox="1"/>
          <p:nvPr/>
        </p:nvSpPr>
        <p:spPr>
          <a:xfrm>
            <a:off x="3418489" y="936000"/>
            <a:ext cx="2307042" cy="403957"/>
          </a:xfrm>
          <a:prstGeom prst="rect">
            <a:avLst/>
          </a:prstGeom>
          <a:noFill/>
          <a:ln w="38100">
            <a:noFill/>
          </a:ln>
        </p:spPr>
        <p:txBody>
          <a:bodyPr wrap="none" rtlCol="0" anchor="ctr">
            <a:spAutoFit/>
          </a:bodyPr>
          <a:lstStyle/>
          <a:p>
            <a:pPr algn="ctr">
              <a:lnSpc>
                <a:spcPct val="150000"/>
              </a:lnSpc>
            </a:pPr>
            <a:r>
              <a:rPr kumimoji="1" lang="en-US" altLang="ja-JP" sz="16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6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 言語・ツール 習熟度 </a:t>
            </a:r>
            <a:r>
              <a:rPr kumimoji="1" lang="en-US" altLang="ja-JP" sz="16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sp>
        <p:nvSpPr>
          <p:cNvPr id="9" name="テキスト">
            <a:extLst>
              <a:ext uri="{FF2B5EF4-FFF2-40B4-BE49-F238E27FC236}">
                <a16:creationId xmlns:a16="http://schemas.microsoft.com/office/drawing/2014/main" id="{74450CAB-7DC4-B3AD-4820-F8954B8E2AE1}"/>
              </a:ext>
            </a:extLst>
          </p:cNvPr>
          <p:cNvSpPr txBox="1"/>
          <p:nvPr/>
        </p:nvSpPr>
        <p:spPr>
          <a:xfrm>
            <a:off x="860400" y="1498162"/>
            <a:ext cx="660758" cy="1511952"/>
          </a:xfrm>
          <a:prstGeom prst="rect">
            <a:avLst/>
          </a:prstGeom>
          <a:noFill/>
          <a:ln w="38100">
            <a:noFill/>
          </a:ln>
        </p:spPr>
        <p:txBody>
          <a:bodyPr wrap="none" rtlCol="0" anchor="ctr">
            <a:spAutoFit/>
          </a:bodyPr>
          <a:lstStyle/>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C</a:t>
            </a:r>
          </a:p>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C#</a:t>
            </a:r>
          </a:p>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C++</a:t>
            </a:r>
          </a:p>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HLSL</a:t>
            </a:r>
          </a:p>
        </p:txBody>
      </p:sp>
      <p:sp>
        <p:nvSpPr>
          <p:cNvPr id="22" name="平行四辺形 21">
            <a:extLst>
              <a:ext uri="{FF2B5EF4-FFF2-40B4-BE49-F238E27FC236}">
                <a16:creationId xmlns:a16="http://schemas.microsoft.com/office/drawing/2014/main" id="{A1917551-9BBE-9511-F9EB-72374FE43106}"/>
              </a:ext>
            </a:extLst>
          </p:cNvPr>
          <p:cNvSpPr/>
          <p:nvPr/>
        </p:nvSpPr>
        <p:spPr>
          <a:xfrm>
            <a:off x="1508400" y="16808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平行四辺形 22">
            <a:extLst>
              <a:ext uri="{FF2B5EF4-FFF2-40B4-BE49-F238E27FC236}">
                <a16:creationId xmlns:a16="http://schemas.microsoft.com/office/drawing/2014/main" id="{901021D1-5DC8-8D34-3611-EFE8E00CF31C}"/>
              </a:ext>
            </a:extLst>
          </p:cNvPr>
          <p:cNvSpPr/>
          <p:nvPr/>
        </p:nvSpPr>
        <p:spPr>
          <a:xfrm>
            <a:off x="1711200" y="16808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平行四辺形 23">
            <a:extLst>
              <a:ext uri="{FF2B5EF4-FFF2-40B4-BE49-F238E27FC236}">
                <a16:creationId xmlns:a16="http://schemas.microsoft.com/office/drawing/2014/main" id="{8027EBE3-0060-BCCE-ADDD-95C4AC9B632F}"/>
              </a:ext>
            </a:extLst>
          </p:cNvPr>
          <p:cNvSpPr/>
          <p:nvPr/>
        </p:nvSpPr>
        <p:spPr>
          <a:xfrm>
            <a:off x="1914000" y="16808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平行四辺形 24">
            <a:extLst>
              <a:ext uri="{FF2B5EF4-FFF2-40B4-BE49-F238E27FC236}">
                <a16:creationId xmlns:a16="http://schemas.microsoft.com/office/drawing/2014/main" id="{F4C3CDE7-E5A0-216D-9A08-0B3F601052BF}"/>
              </a:ext>
            </a:extLst>
          </p:cNvPr>
          <p:cNvSpPr/>
          <p:nvPr/>
        </p:nvSpPr>
        <p:spPr>
          <a:xfrm>
            <a:off x="2116800" y="16808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平行四辺形 25">
            <a:extLst>
              <a:ext uri="{FF2B5EF4-FFF2-40B4-BE49-F238E27FC236}">
                <a16:creationId xmlns:a16="http://schemas.microsoft.com/office/drawing/2014/main" id="{0665415E-E6BE-4310-AD54-A90B99427747}"/>
              </a:ext>
            </a:extLst>
          </p:cNvPr>
          <p:cNvSpPr/>
          <p:nvPr/>
        </p:nvSpPr>
        <p:spPr>
          <a:xfrm>
            <a:off x="2319600" y="16808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平行四辺形 26">
            <a:extLst>
              <a:ext uri="{FF2B5EF4-FFF2-40B4-BE49-F238E27FC236}">
                <a16:creationId xmlns:a16="http://schemas.microsoft.com/office/drawing/2014/main" id="{96E1CC64-960C-182E-C969-CD84CFF86C69}"/>
              </a:ext>
            </a:extLst>
          </p:cNvPr>
          <p:cNvSpPr/>
          <p:nvPr/>
        </p:nvSpPr>
        <p:spPr>
          <a:xfrm>
            <a:off x="1508400" y="240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平行四辺形 28">
            <a:extLst>
              <a:ext uri="{FF2B5EF4-FFF2-40B4-BE49-F238E27FC236}">
                <a16:creationId xmlns:a16="http://schemas.microsoft.com/office/drawing/2014/main" id="{2696F52B-C0AE-A4C0-6A40-931C4A984014}"/>
              </a:ext>
            </a:extLst>
          </p:cNvPr>
          <p:cNvSpPr/>
          <p:nvPr/>
        </p:nvSpPr>
        <p:spPr>
          <a:xfrm>
            <a:off x="1711200" y="240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平行四辺形 29">
            <a:extLst>
              <a:ext uri="{FF2B5EF4-FFF2-40B4-BE49-F238E27FC236}">
                <a16:creationId xmlns:a16="http://schemas.microsoft.com/office/drawing/2014/main" id="{652521ED-CA50-FC88-1A78-B23E79C05AD6}"/>
              </a:ext>
            </a:extLst>
          </p:cNvPr>
          <p:cNvSpPr/>
          <p:nvPr/>
        </p:nvSpPr>
        <p:spPr>
          <a:xfrm>
            <a:off x="1914000" y="240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平行四辺形 30">
            <a:extLst>
              <a:ext uri="{FF2B5EF4-FFF2-40B4-BE49-F238E27FC236}">
                <a16:creationId xmlns:a16="http://schemas.microsoft.com/office/drawing/2014/main" id="{204B167B-E91B-70EC-C22B-D92FA552673C}"/>
              </a:ext>
            </a:extLst>
          </p:cNvPr>
          <p:cNvSpPr/>
          <p:nvPr/>
        </p:nvSpPr>
        <p:spPr>
          <a:xfrm>
            <a:off x="2116800" y="240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平行四辺形 31">
            <a:extLst>
              <a:ext uri="{FF2B5EF4-FFF2-40B4-BE49-F238E27FC236}">
                <a16:creationId xmlns:a16="http://schemas.microsoft.com/office/drawing/2014/main" id="{C0B3CF1C-E581-72B4-DBFD-224F703CA053}"/>
              </a:ext>
            </a:extLst>
          </p:cNvPr>
          <p:cNvSpPr/>
          <p:nvPr/>
        </p:nvSpPr>
        <p:spPr>
          <a:xfrm>
            <a:off x="2319600" y="240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平行四辺形 32">
            <a:extLst>
              <a:ext uri="{FF2B5EF4-FFF2-40B4-BE49-F238E27FC236}">
                <a16:creationId xmlns:a16="http://schemas.microsoft.com/office/drawing/2014/main" id="{C74E4B47-C959-29F8-9E33-ACCEE9E190DC}"/>
              </a:ext>
            </a:extLst>
          </p:cNvPr>
          <p:cNvSpPr/>
          <p:nvPr/>
        </p:nvSpPr>
        <p:spPr>
          <a:xfrm>
            <a:off x="1508400" y="204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平行四辺形 33">
            <a:extLst>
              <a:ext uri="{FF2B5EF4-FFF2-40B4-BE49-F238E27FC236}">
                <a16:creationId xmlns:a16="http://schemas.microsoft.com/office/drawing/2014/main" id="{46C889F8-F664-0AED-497C-3EB49FA67FA9}"/>
              </a:ext>
            </a:extLst>
          </p:cNvPr>
          <p:cNvSpPr/>
          <p:nvPr/>
        </p:nvSpPr>
        <p:spPr>
          <a:xfrm>
            <a:off x="1710758" y="204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en-US" altLang="ja-JP" dirty="0"/>
          </a:p>
        </p:txBody>
      </p:sp>
      <p:sp>
        <p:nvSpPr>
          <p:cNvPr id="35" name="平行四辺形 34">
            <a:extLst>
              <a:ext uri="{FF2B5EF4-FFF2-40B4-BE49-F238E27FC236}">
                <a16:creationId xmlns:a16="http://schemas.microsoft.com/office/drawing/2014/main" id="{7CA2A770-2016-64EE-3620-566DAD20016A}"/>
              </a:ext>
            </a:extLst>
          </p:cNvPr>
          <p:cNvSpPr/>
          <p:nvPr/>
        </p:nvSpPr>
        <p:spPr>
          <a:xfrm>
            <a:off x="1915144" y="204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平行四辺形 36">
            <a:extLst>
              <a:ext uri="{FF2B5EF4-FFF2-40B4-BE49-F238E27FC236}">
                <a16:creationId xmlns:a16="http://schemas.microsoft.com/office/drawing/2014/main" id="{AABFB733-126F-B9E4-E58A-24C77FA381B3}"/>
              </a:ext>
            </a:extLst>
          </p:cNvPr>
          <p:cNvSpPr/>
          <p:nvPr/>
        </p:nvSpPr>
        <p:spPr>
          <a:xfrm>
            <a:off x="2116800" y="204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平行四辺形 37">
            <a:extLst>
              <a:ext uri="{FF2B5EF4-FFF2-40B4-BE49-F238E27FC236}">
                <a16:creationId xmlns:a16="http://schemas.microsoft.com/office/drawing/2014/main" id="{371FB720-FE8A-9908-396A-77E8D88A9A14}"/>
              </a:ext>
            </a:extLst>
          </p:cNvPr>
          <p:cNvSpPr/>
          <p:nvPr/>
        </p:nvSpPr>
        <p:spPr>
          <a:xfrm>
            <a:off x="2319600" y="204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平行四辺形 38">
            <a:extLst>
              <a:ext uri="{FF2B5EF4-FFF2-40B4-BE49-F238E27FC236}">
                <a16:creationId xmlns:a16="http://schemas.microsoft.com/office/drawing/2014/main" id="{581E631C-1A31-F867-763B-B3B53DE8478E}"/>
              </a:ext>
            </a:extLst>
          </p:cNvPr>
          <p:cNvSpPr/>
          <p:nvPr/>
        </p:nvSpPr>
        <p:spPr>
          <a:xfrm>
            <a:off x="1508400" y="276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平行四辺形 39">
            <a:extLst>
              <a:ext uri="{FF2B5EF4-FFF2-40B4-BE49-F238E27FC236}">
                <a16:creationId xmlns:a16="http://schemas.microsoft.com/office/drawing/2014/main" id="{43D6AA0B-767D-9CC9-A460-31E44B0D7495}"/>
              </a:ext>
            </a:extLst>
          </p:cNvPr>
          <p:cNvSpPr/>
          <p:nvPr/>
        </p:nvSpPr>
        <p:spPr>
          <a:xfrm>
            <a:off x="1711200" y="276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平行四辺形 40">
            <a:extLst>
              <a:ext uri="{FF2B5EF4-FFF2-40B4-BE49-F238E27FC236}">
                <a16:creationId xmlns:a16="http://schemas.microsoft.com/office/drawing/2014/main" id="{74162484-3EB6-B569-B135-121389639D79}"/>
              </a:ext>
            </a:extLst>
          </p:cNvPr>
          <p:cNvSpPr/>
          <p:nvPr/>
        </p:nvSpPr>
        <p:spPr>
          <a:xfrm>
            <a:off x="1914000" y="276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平行四辺形 41">
            <a:extLst>
              <a:ext uri="{FF2B5EF4-FFF2-40B4-BE49-F238E27FC236}">
                <a16:creationId xmlns:a16="http://schemas.microsoft.com/office/drawing/2014/main" id="{FA4B55DC-365F-6FFE-5B3A-07A711586CCA}"/>
              </a:ext>
            </a:extLst>
          </p:cNvPr>
          <p:cNvSpPr/>
          <p:nvPr/>
        </p:nvSpPr>
        <p:spPr>
          <a:xfrm>
            <a:off x="2116800" y="276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平行四辺形 42">
            <a:extLst>
              <a:ext uri="{FF2B5EF4-FFF2-40B4-BE49-F238E27FC236}">
                <a16:creationId xmlns:a16="http://schemas.microsoft.com/office/drawing/2014/main" id="{789E1B86-740D-1C29-2F56-68C65B6B8D8B}"/>
              </a:ext>
            </a:extLst>
          </p:cNvPr>
          <p:cNvSpPr/>
          <p:nvPr/>
        </p:nvSpPr>
        <p:spPr>
          <a:xfrm>
            <a:off x="2319600" y="276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テキスト">
            <a:extLst>
              <a:ext uri="{FF2B5EF4-FFF2-40B4-BE49-F238E27FC236}">
                <a16:creationId xmlns:a16="http://schemas.microsoft.com/office/drawing/2014/main" id="{2C387EA7-1ABB-B9CF-BF70-7B89039529CC}"/>
              </a:ext>
            </a:extLst>
          </p:cNvPr>
          <p:cNvSpPr txBox="1"/>
          <p:nvPr/>
        </p:nvSpPr>
        <p:spPr>
          <a:xfrm>
            <a:off x="3082683" y="1498162"/>
            <a:ext cx="1297150" cy="1511952"/>
          </a:xfrm>
          <a:prstGeom prst="rect">
            <a:avLst/>
          </a:prstGeom>
          <a:noFill/>
          <a:ln w="38100">
            <a:noFill/>
          </a:ln>
        </p:spPr>
        <p:txBody>
          <a:bodyPr wrap="none" rtlCol="0" anchor="ctr">
            <a:spAutoFit/>
          </a:bodyPr>
          <a:lstStyle/>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DirectX</a:t>
            </a:r>
          </a:p>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Unity</a:t>
            </a:r>
          </a:p>
          <a:p>
            <a:pPr>
              <a:lnSpc>
                <a:spcPct val="150000"/>
              </a:lnSpc>
            </a:pPr>
            <a:r>
              <a:rPr kumimoji="1" lang="en-US" altLang="ja-JP" sz="16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UnrealEngine</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6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VisualStudio</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46" name="平行四辺形 45">
            <a:extLst>
              <a:ext uri="{FF2B5EF4-FFF2-40B4-BE49-F238E27FC236}">
                <a16:creationId xmlns:a16="http://schemas.microsoft.com/office/drawing/2014/main" id="{B75865B2-A683-5EA7-A00E-6A6B8BA3062B}"/>
              </a:ext>
            </a:extLst>
          </p:cNvPr>
          <p:cNvSpPr/>
          <p:nvPr/>
        </p:nvSpPr>
        <p:spPr>
          <a:xfrm>
            <a:off x="4359319" y="16808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平行四辺形 46">
            <a:extLst>
              <a:ext uri="{FF2B5EF4-FFF2-40B4-BE49-F238E27FC236}">
                <a16:creationId xmlns:a16="http://schemas.microsoft.com/office/drawing/2014/main" id="{9454A52B-41F8-210A-84A4-A8712C67200A}"/>
              </a:ext>
            </a:extLst>
          </p:cNvPr>
          <p:cNvSpPr/>
          <p:nvPr/>
        </p:nvSpPr>
        <p:spPr>
          <a:xfrm>
            <a:off x="4562119" y="16808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平行四辺形 47">
            <a:extLst>
              <a:ext uri="{FF2B5EF4-FFF2-40B4-BE49-F238E27FC236}">
                <a16:creationId xmlns:a16="http://schemas.microsoft.com/office/drawing/2014/main" id="{C5E0137D-218B-39EE-1287-4C993E74FC78}"/>
              </a:ext>
            </a:extLst>
          </p:cNvPr>
          <p:cNvSpPr/>
          <p:nvPr/>
        </p:nvSpPr>
        <p:spPr>
          <a:xfrm>
            <a:off x="4764919" y="16808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平行四辺形 48">
            <a:extLst>
              <a:ext uri="{FF2B5EF4-FFF2-40B4-BE49-F238E27FC236}">
                <a16:creationId xmlns:a16="http://schemas.microsoft.com/office/drawing/2014/main" id="{160EF314-0738-9689-2048-8E34FF63AA2E}"/>
              </a:ext>
            </a:extLst>
          </p:cNvPr>
          <p:cNvSpPr/>
          <p:nvPr/>
        </p:nvSpPr>
        <p:spPr>
          <a:xfrm>
            <a:off x="4967719" y="16808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平行四辺形 49">
            <a:extLst>
              <a:ext uri="{FF2B5EF4-FFF2-40B4-BE49-F238E27FC236}">
                <a16:creationId xmlns:a16="http://schemas.microsoft.com/office/drawing/2014/main" id="{77F7053E-25BA-3B23-B9B3-050A69AA4FE1}"/>
              </a:ext>
            </a:extLst>
          </p:cNvPr>
          <p:cNvSpPr/>
          <p:nvPr/>
        </p:nvSpPr>
        <p:spPr>
          <a:xfrm>
            <a:off x="5170519" y="16808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平行四辺形 50">
            <a:extLst>
              <a:ext uri="{FF2B5EF4-FFF2-40B4-BE49-F238E27FC236}">
                <a16:creationId xmlns:a16="http://schemas.microsoft.com/office/drawing/2014/main" id="{F32C83D0-39F1-AB7A-44F8-FA5972AC7C5F}"/>
              </a:ext>
            </a:extLst>
          </p:cNvPr>
          <p:cNvSpPr/>
          <p:nvPr/>
        </p:nvSpPr>
        <p:spPr>
          <a:xfrm>
            <a:off x="4359319" y="240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2" name="平行四辺形 51">
            <a:extLst>
              <a:ext uri="{FF2B5EF4-FFF2-40B4-BE49-F238E27FC236}">
                <a16:creationId xmlns:a16="http://schemas.microsoft.com/office/drawing/2014/main" id="{03E365ED-80D5-7909-F4A1-A76472B0AC9B}"/>
              </a:ext>
            </a:extLst>
          </p:cNvPr>
          <p:cNvSpPr/>
          <p:nvPr/>
        </p:nvSpPr>
        <p:spPr>
          <a:xfrm>
            <a:off x="4562119" y="240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平行四辺形 52">
            <a:extLst>
              <a:ext uri="{FF2B5EF4-FFF2-40B4-BE49-F238E27FC236}">
                <a16:creationId xmlns:a16="http://schemas.microsoft.com/office/drawing/2014/main" id="{5AEDD843-7E33-12C1-84B8-019C26BE38C6}"/>
              </a:ext>
            </a:extLst>
          </p:cNvPr>
          <p:cNvSpPr/>
          <p:nvPr/>
        </p:nvSpPr>
        <p:spPr>
          <a:xfrm>
            <a:off x="4764919" y="240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平行四辺形 53">
            <a:extLst>
              <a:ext uri="{FF2B5EF4-FFF2-40B4-BE49-F238E27FC236}">
                <a16:creationId xmlns:a16="http://schemas.microsoft.com/office/drawing/2014/main" id="{CE4EDD6A-356B-9CBC-C2D8-DD8C4C671A4A}"/>
              </a:ext>
            </a:extLst>
          </p:cNvPr>
          <p:cNvSpPr/>
          <p:nvPr/>
        </p:nvSpPr>
        <p:spPr>
          <a:xfrm>
            <a:off x="4967719" y="240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平行四辺形 54">
            <a:extLst>
              <a:ext uri="{FF2B5EF4-FFF2-40B4-BE49-F238E27FC236}">
                <a16:creationId xmlns:a16="http://schemas.microsoft.com/office/drawing/2014/main" id="{3C2D1CB9-22DF-2D4B-E6F6-5E238EED23AC}"/>
              </a:ext>
            </a:extLst>
          </p:cNvPr>
          <p:cNvSpPr/>
          <p:nvPr/>
        </p:nvSpPr>
        <p:spPr>
          <a:xfrm>
            <a:off x="5170519" y="240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平行四辺形 55">
            <a:extLst>
              <a:ext uri="{FF2B5EF4-FFF2-40B4-BE49-F238E27FC236}">
                <a16:creationId xmlns:a16="http://schemas.microsoft.com/office/drawing/2014/main" id="{C9443948-00FB-63E4-28FC-45F28B39EE88}"/>
              </a:ext>
            </a:extLst>
          </p:cNvPr>
          <p:cNvSpPr/>
          <p:nvPr/>
        </p:nvSpPr>
        <p:spPr>
          <a:xfrm>
            <a:off x="4359319" y="204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平行四辺形 56">
            <a:extLst>
              <a:ext uri="{FF2B5EF4-FFF2-40B4-BE49-F238E27FC236}">
                <a16:creationId xmlns:a16="http://schemas.microsoft.com/office/drawing/2014/main" id="{A1EFF443-2150-03E5-F61D-70E9C29BAFF4}"/>
              </a:ext>
            </a:extLst>
          </p:cNvPr>
          <p:cNvSpPr/>
          <p:nvPr/>
        </p:nvSpPr>
        <p:spPr>
          <a:xfrm>
            <a:off x="4561677" y="204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en-US" altLang="ja-JP" dirty="0"/>
          </a:p>
        </p:txBody>
      </p:sp>
      <p:sp>
        <p:nvSpPr>
          <p:cNvPr id="58" name="平行四辺形 57">
            <a:extLst>
              <a:ext uri="{FF2B5EF4-FFF2-40B4-BE49-F238E27FC236}">
                <a16:creationId xmlns:a16="http://schemas.microsoft.com/office/drawing/2014/main" id="{8025A104-E09B-73ED-0FB4-435CA999AEF0}"/>
              </a:ext>
            </a:extLst>
          </p:cNvPr>
          <p:cNvSpPr/>
          <p:nvPr/>
        </p:nvSpPr>
        <p:spPr>
          <a:xfrm>
            <a:off x="4766063" y="204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平行四辺形 58">
            <a:extLst>
              <a:ext uri="{FF2B5EF4-FFF2-40B4-BE49-F238E27FC236}">
                <a16:creationId xmlns:a16="http://schemas.microsoft.com/office/drawing/2014/main" id="{17FFBB03-9B9E-1777-1CC8-B642B7F08BFF}"/>
              </a:ext>
            </a:extLst>
          </p:cNvPr>
          <p:cNvSpPr/>
          <p:nvPr/>
        </p:nvSpPr>
        <p:spPr>
          <a:xfrm>
            <a:off x="4967719" y="204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平行四辺形 59">
            <a:extLst>
              <a:ext uri="{FF2B5EF4-FFF2-40B4-BE49-F238E27FC236}">
                <a16:creationId xmlns:a16="http://schemas.microsoft.com/office/drawing/2014/main" id="{D14808E2-2CD6-111B-45AC-CA6CCA6F3BD5}"/>
              </a:ext>
            </a:extLst>
          </p:cNvPr>
          <p:cNvSpPr/>
          <p:nvPr/>
        </p:nvSpPr>
        <p:spPr>
          <a:xfrm>
            <a:off x="5170519" y="204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平行四辺形 60">
            <a:extLst>
              <a:ext uri="{FF2B5EF4-FFF2-40B4-BE49-F238E27FC236}">
                <a16:creationId xmlns:a16="http://schemas.microsoft.com/office/drawing/2014/main" id="{93F045C0-5E39-20A0-8EAF-79EE93C6A13E}"/>
              </a:ext>
            </a:extLst>
          </p:cNvPr>
          <p:cNvSpPr/>
          <p:nvPr/>
        </p:nvSpPr>
        <p:spPr>
          <a:xfrm>
            <a:off x="4359319" y="276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平行四辺形 61">
            <a:extLst>
              <a:ext uri="{FF2B5EF4-FFF2-40B4-BE49-F238E27FC236}">
                <a16:creationId xmlns:a16="http://schemas.microsoft.com/office/drawing/2014/main" id="{E39B52D3-4BAA-9720-85FA-1F5EC7BBD576}"/>
              </a:ext>
            </a:extLst>
          </p:cNvPr>
          <p:cNvSpPr/>
          <p:nvPr/>
        </p:nvSpPr>
        <p:spPr>
          <a:xfrm>
            <a:off x="4562119" y="276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3" name="平行四辺形 62">
            <a:extLst>
              <a:ext uri="{FF2B5EF4-FFF2-40B4-BE49-F238E27FC236}">
                <a16:creationId xmlns:a16="http://schemas.microsoft.com/office/drawing/2014/main" id="{1EB48944-A531-63EB-D130-FFC53700A455}"/>
              </a:ext>
            </a:extLst>
          </p:cNvPr>
          <p:cNvSpPr/>
          <p:nvPr/>
        </p:nvSpPr>
        <p:spPr>
          <a:xfrm>
            <a:off x="4764919" y="276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24" name="平行四辺形 1023">
            <a:extLst>
              <a:ext uri="{FF2B5EF4-FFF2-40B4-BE49-F238E27FC236}">
                <a16:creationId xmlns:a16="http://schemas.microsoft.com/office/drawing/2014/main" id="{860F8891-909A-784A-ED32-80D2A7E99B6C}"/>
              </a:ext>
            </a:extLst>
          </p:cNvPr>
          <p:cNvSpPr/>
          <p:nvPr/>
        </p:nvSpPr>
        <p:spPr>
          <a:xfrm>
            <a:off x="4967719" y="276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25" name="平行四辺形 1024">
            <a:extLst>
              <a:ext uri="{FF2B5EF4-FFF2-40B4-BE49-F238E27FC236}">
                <a16:creationId xmlns:a16="http://schemas.microsoft.com/office/drawing/2014/main" id="{D8A4FCB3-861A-0F52-FD1F-A28020920D14}"/>
              </a:ext>
            </a:extLst>
          </p:cNvPr>
          <p:cNvSpPr/>
          <p:nvPr/>
        </p:nvSpPr>
        <p:spPr>
          <a:xfrm>
            <a:off x="5170519" y="276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27" name="テキスト">
            <a:extLst>
              <a:ext uri="{FF2B5EF4-FFF2-40B4-BE49-F238E27FC236}">
                <a16:creationId xmlns:a16="http://schemas.microsoft.com/office/drawing/2014/main" id="{0A14E722-F09C-A50B-DBED-8AC2877CB222}"/>
              </a:ext>
            </a:extLst>
          </p:cNvPr>
          <p:cNvSpPr txBox="1"/>
          <p:nvPr/>
        </p:nvSpPr>
        <p:spPr>
          <a:xfrm>
            <a:off x="5933602" y="1498162"/>
            <a:ext cx="1176925" cy="1511952"/>
          </a:xfrm>
          <a:prstGeom prst="rect">
            <a:avLst/>
          </a:prstGeom>
          <a:noFill/>
          <a:ln w="38100">
            <a:noFill/>
          </a:ln>
        </p:spPr>
        <p:txBody>
          <a:bodyPr wrap="none" rtlCol="0" anchor="ctr">
            <a:spAutoFit/>
          </a:bodyPr>
          <a:lstStyle/>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Blender</a:t>
            </a:r>
          </a:p>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Maya</a:t>
            </a:r>
          </a:p>
          <a:p>
            <a:pPr>
              <a:lnSpc>
                <a:spcPct val="150000"/>
              </a:lnSpc>
            </a:pPr>
            <a:r>
              <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GitHub</a:t>
            </a:r>
          </a:p>
          <a:p>
            <a:pPr>
              <a:lnSpc>
                <a:spcPct val="150000"/>
              </a:lnSpc>
            </a:pPr>
            <a:r>
              <a:rPr kumimoji="1" lang="en-US" altLang="ja-JP" sz="16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PlasticSCM</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028" name="平行四辺形 1027">
            <a:extLst>
              <a:ext uri="{FF2B5EF4-FFF2-40B4-BE49-F238E27FC236}">
                <a16:creationId xmlns:a16="http://schemas.microsoft.com/office/drawing/2014/main" id="{BF408A06-888D-3230-67B9-65C287E280BF}"/>
              </a:ext>
            </a:extLst>
          </p:cNvPr>
          <p:cNvSpPr/>
          <p:nvPr/>
        </p:nvSpPr>
        <p:spPr>
          <a:xfrm>
            <a:off x="7256400" y="16808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29" name="平行四辺形 1028">
            <a:extLst>
              <a:ext uri="{FF2B5EF4-FFF2-40B4-BE49-F238E27FC236}">
                <a16:creationId xmlns:a16="http://schemas.microsoft.com/office/drawing/2014/main" id="{F1ECE390-3FDD-0B22-D4C2-7CA6EA0FD86A}"/>
              </a:ext>
            </a:extLst>
          </p:cNvPr>
          <p:cNvSpPr/>
          <p:nvPr/>
        </p:nvSpPr>
        <p:spPr>
          <a:xfrm>
            <a:off x="7459200" y="16808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0" name="平行四辺形 1029">
            <a:extLst>
              <a:ext uri="{FF2B5EF4-FFF2-40B4-BE49-F238E27FC236}">
                <a16:creationId xmlns:a16="http://schemas.microsoft.com/office/drawing/2014/main" id="{C7B0C903-6DE4-D121-4E88-1D23D0B81BFC}"/>
              </a:ext>
            </a:extLst>
          </p:cNvPr>
          <p:cNvSpPr/>
          <p:nvPr/>
        </p:nvSpPr>
        <p:spPr>
          <a:xfrm>
            <a:off x="7662000" y="16808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1" name="平行四辺形 1030">
            <a:extLst>
              <a:ext uri="{FF2B5EF4-FFF2-40B4-BE49-F238E27FC236}">
                <a16:creationId xmlns:a16="http://schemas.microsoft.com/office/drawing/2014/main" id="{902224D5-CF31-2FF8-3C24-F9409D3B3F46}"/>
              </a:ext>
            </a:extLst>
          </p:cNvPr>
          <p:cNvSpPr/>
          <p:nvPr/>
        </p:nvSpPr>
        <p:spPr>
          <a:xfrm>
            <a:off x="7864800" y="16808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2" name="平行四辺形 1031">
            <a:extLst>
              <a:ext uri="{FF2B5EF4-FFF2-40B4-BE49-F238E27FC236}">
                <a16:creationId xmlns:a16="http://schemas.microsoft.com/office/drawing/2014/main" id="{84177AD2-953A-435B-DF3B-7C95A1FAFC46}"/>
              </a:ext>
            </a:extLst>
          </p:cNvPr>
          <p:cNvSpPr/>
          <p:nvPr/>
        </p:nvSpPr>
        <p:spPr>
          <a:xfrm>
            <a:off x="8067600" y="16808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3" name="平行四辺形 1032">
            <a:extLst>
              <a:ext uri="{FF2B5EF4-FFF2-40B4-BE49-F238E27FC236}">
                <a16:creationId xmlns:a16="http://schemas.microsoft.com/office/drawing/2014/main" id="{26B2B647-FC2B-0181-8F95-B9951E86C428}"/>
              </a:ext>
            </a:extLst>
          </p:cNvPr>
          <p:cNvSpPr/>
          <p:nvPr/>
        </p:nvSpPr>
        <p:spPr>
          <a:xfrm>
            <a:off x="7256400" y="240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4" name="平行四辺形 1033">
            <a:extLst>
              <a:ext uri="{FF2B5EF4-FFF2-40B4-BE49-F238E27FC236}">
                <a16:creationId xmlns:a16="http://schemas.microsoft.com/office/drawing/2014/main" id="{66AF3FDB-8ECE-8B98-D044-729692226DA3}"/>
              </a:ext>
            </a:extLst>
          </p:cNvPr>
          <p:cNvSpPr/>
          <p:nvPr/>
        </p:nvSpPr>
        <p:spPr>
          <a:xfrm>
            <a:off x="7459200" y="240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5" name="平行四辺形 1034">
            <a:extLst>
              <a:ext uri="{FF2B5EF4-FFF2-40B4-BE49-F238E27FC236}">
                <a16:creationId xmlns:a16="http://schemas.microsoft.com/office/drawing/2014/main" id="{E647195B-4E6D-9DD0-C858-7B87418F52BA}"/>
              </a:ext>
            </a:extLst>
          </p:cNvPr>
          <p:cNvSpPr/>
          <p:nvPr/>
        </p:nvSpPr>
        <p:spPr>
          <a:xfrm>
            <a:off x="7662000" y="240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6" name="平行四辺形 1035">
            <a:extLst>
              <a:ext uri="{FF2B5EF4-FFF2-40B4-BE49-F238E27FC236}">
                <a16:creationId xmlns:a16="http://schemas.microsoft.com/office/drawing/2014/main" id="{13041604-93B5-A835-5878-B8D6D6774ECF}"/>
              </a:ext>
            </a:extLst>
          </p:cNvPr>
          <p:cNvSpPr/>
          <p:nvPr/>
        </p:nvSpPr>
        <p:spPr>
          <a:xfrm>
            <a:off x="7864800" y="240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7" name="平行四辺形 1036">
            <a:extLst>
              <a:ext uri="{FF2B5EF4-FFF2-40B4-BE49-F238E27FC236}">
                <a16:creationId xmlns:a16="http://schemas.microsoft.com/office/drawing/2014/main" id="{35426F18-8025-06AB-E971-DCCC50262110}"/>
              </a:ext>
            </a:extLst>
          </p:cNvPr>
          <p:cNvSpPr/>
          <p:nvPr/>
        </p:nvSpPr>
        <p:spPr>
          <a:xfrm>
            <a:off x="8067600" y="240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8" name="平行四辺形 1037">
            <a:extLst>
              <a:ext uri="{FF2B5EF4-FFF2-40B4-BE49-F238E27FC236}">
                <a16:creationId xmlns:a16="http://schemas.microsoft.com/office/drawing/2014/main" id="{F96167F9-3DCE-B450-FABD-5F0F329D0898}"/>
              </a:ext>
            </a:extLst>
          </p:cNvPr>
          <p:cNvSpPr/>
          <p:nvPr/>
        </p:nvSpPr>
        <p:spPr>
          <a:xfrm>
            <a:off x="7256400" y="204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9" name="平行四辺形 1038">
            <a:extLst>
              <a:ext uri="{FF2B5EF4-FFF2-40B4-BE49-F238E27FC236}">
                <a16:creationId xmlns:a16="http://schemas.microsoft.com/office/drawing/2014/main" id="{148631E6-207E-0083-76DD-D38E934863FF}"/>
              </a:ext>
            </a:extLst>
          </p:cNvPr>
          <p:cNvSpPr/>
          <p:nvPr/>
        </p:nvSpPr>
        <p:spPr>
          <a:xfrm>
            <a:off x="7458758" y="204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en-US" altLang="ja-JP" dirty="0"/>
          </a:p>
        </p:txBody>
      </p:sp>
      <p:sp>
        <p:nvSpPr>
          <p:cNvPr id="1040" name="平行四辺形 1039">
            <a:extLst>
              <a:ext uri="{FF2B5EF4-FFF2-40B4-BE49-F238E27FC236}">
                <a16:creationId xmlns:a16="http://schemas.microsoft.com/office/drawing/2014/main" id="{B94E8253-CA4E-AD8C-FC7D-58FED9746675}"/>
              </a:ext>
            </a:extLst>
          </p:cNvPr>
          <p:cNvSpPr/>
          <p:nvPr/>
        </p:nvSpPr>
        <p:spPr>
          <a:xfrm>
            <a:off x="7663144" y="204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1" name="平行四辺形 1040">
            <a:extLst>
              <a:ext uri="{FF2B5EF4-FFF2-40B4-BE49-F238E27FC236}">
                <a16:creationId xmlns:a16="http://schemas.microsoft.com/office/drawing/2014/main" id="{B2FC2EDC-F0E8-97F0-DE2B-9C8DC20281A7}"/>
              </a:ext>
            </a:extLst>
          </p:cNvPr>
          <p:cNvSpPr/>
          <p:nvPr/>
        </p:nvSpPr>
        <p:spPr>
          <a:xfrm>
            <a:off x="7864800" y="204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2" name="平行四辺形 1041">
            <a:extLst>
              <a:ext uri="{FF2B5EF4-FFF2-40B4-BE49-F238E27FC236}">
                <a16:creationId xmlns:a16="http://schemas.microsoft.com/office/drawing/2014/main" id="{50DFA585-8472-0949-EF25-E27FB489BC3C}"/>
              </a:ext>
            </a:extLst>
          </p:cNvPr>
          <p:cNvSpPr/>
          <p:nvPr/>
        </p:nvSpPr>
        <p:spPr>
          <a:xfrm>
            <a:off x="8067600" y="204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3" name="平行四辺形 1042">
            <a:extLst>
              <a:ext uri="{FF2B5EF4-FFF2-40B4-BE49-F238E27FC236}">
                <a16:creationId xmlns:a16="http://schemas.microsoft.com/office/drawing/2014/main" id="{28900CA0-B731-5A71-5BE1-B1F0B3C64021}"/>
              </a:ext>
            </a:extLst>
          </p:cNvPr>
          <p:cNvSpPr/>
          <p:nvPr/>
        </p:nvSpPr>
        <p:spPr>
          <a:xfrm>
            <a:off x="7256400" y="276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4" name="平行四辺形 1043">
            <a:extLst>
              <a:ext uri="{FF2B5EF4-FFF2-40B4-BE49-F238E27FC236}">
                <a16:creationId xmlns:a16="http://schemas.microsoft.com/office/drawing/2014/main" id="{1752ADDF-01DC-4559-2DD1-7254FFF3B5B1}"/>
              </a:ext>
            </a:extLst>
          </p:cNvPr>
          <p:cNvSpPr/>
          <p:nvPr/>
        </p:nvSpPr>
        <p:spPr>
          <a:xfrm>
            <a:off x="7459200" y="276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5" name="平行四辺形 1044">
            <a:extLst>
              <a:ext uri="{FF2B5EF4-FFF2-40B4-BE49-F238E27FC236}">
                <a16:creationId xmlns:a16="http://schemas.microsoft.com/office/drawing/2014/main" id="{47120673-6FA0-B592-7271-22C524BDFB18}"/>
              </a:ext>
            </a:extLst>
          </p:cNvPr>
          <p:cNvSpPr/>
          <p:nvPr/>
        </p:nvSpPr>
        <p:spPr>
          <a:xfrm>
            <a:off x="7662000" y="2762688"/>
            <a:ext cx="216000" cy="144000"/>
          </a:xfrm>
          <a:prstGeom prst="parallelogram">
            <a:avLst/>
          </a:prstGeom>
          <a:solidFill>
            <a:srgbClr val="0099FF"/>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6" name="平行四辺形 1045">
            <a:extLst>
              <a:ext uri="{FF2B5EF4-FFF2-40B4-BE49-F238E27FC236}">
                <a16:creationId xmlns:a16="http://schemas.microsoft.com/office/drawing/2014/main" id="{30704A60-D107-46D5-9604-B7902C9D6259}"/>
              </a:ext>
            </a:extLst>
          </p:cNvPr>
          <p:cNvSpPr/>
          <p:nvPr/>
        </p:nvSpPr>
        <p:spPr>
          <a:xfrm>
            <a:off x="7864800" y="276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7" name="平行四辺形 1046">
            <a:extLst>
              <a:ext uri="{FF2B5EF4-FFF2-40B4-BE49-F238E27FC236}">
                <a16:creationId xmlns:a16="http://schemas.microsoft.com/office/drawing/2014/main" id="{AE748362-CD0D-BD21-1D90-13D799C8BDB0}"/>
              </a:ext>
            </a:extLst>
          </p:cNvPr>
          <p:cNvSpPr/>
          <p:nvPr/>
        </p:nvSpPr>
        <p:spPr>
          <a:xfrm>
            <a:off x="8067600" y="2762688"/>
            <a:ext cx="216000" cy="144000"/>
          </a:xfrm>
          <a:prstGeom prst="parallelogram">
            <a:avLst/>
          </a:prstGeom>
          <a:solidFill>
            <a:schemeClr val="bg1">
              <a:lumMod val="50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69" name="テキスト">
            <a:extLst>
              <a:ext uri="{FF2B5EF4-FFF2-40B4-BE49-F238E27FC236}">
                <a16:creationId xmlns:a16="http://schemas.microsoft.com/office/drawing/2014/main" id="{4CA7E791-2D03-915E-B9B8-2C344DC1BC07}"/>
              </a:ext>
            </a:extLst>
          </p:cNvPr>
          <p:cNvSpPr txBox="1"/>
          <p:nvPr/>
        </p:nvSpPr>
        <p:spPr>
          <a:xfrm>
            <a:off x="3432109" y="3426804"/>
            <a:ext cx="2279791" cy="403957"/>
          </a:xfrm>
          <a:prstGeom prst="rect">
            <a:avLst/>
          </a:prstGeom>
          <a:noFill/>
          <a:ln w="38100">
            <a:noFill/>
          </a:ln>
        </p:spPr>
        <p:txBody>
          <a:bodyPr wrap="none" rtlCol="0" anchor="ctr">
            <a:spAutoFit/>
          </a:bodyPr>
          <a:lstStyle/>
          <a:p>
            <a:pPr algn="ctr">
              <a:lnSpc>
                <a:spcPct val="150000"/>
              </a:lnSpc>
            </a:pPr>
            <a:r>
              <a:rPr kumimoji="1" lang="en-US" altLang="ja-JP" sz="16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6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 休日のスケジュール </a:t>
            </a:r>
            <a:r>
              <a:rPr kumimoji="1" lang="en-US" altLang="ja-JP" sz="16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sp>
        <p:nvSpPr>
          <p:cNvPr id="1073" name="楕円 1072">
            <a:extLst>
              <a:ext uri="{FF2B5EF4-FFF2-40B4-BE49-F238E27FC236}">
                <a16:creationId xmlns:a16="http://schemas.microsoft.com/office/drawing/2014/main" id="{77313F49-C252-AEB0-F907-E3DA6ACAECE7}"/>
              </a:ext>
            </a:extLst>
          </p:cNvPr>
          <p:cNvSpPr/>
          <p:nvPr/>
        </p:nvSpPr>
        <p:spPr>
          <a:xfrm>
            <a:off x="467599" y="4298722"/>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4" name="テキスト">
            <a:extLst>
              <a:ext uri="{FF2B5EF4-FFF2-40B4-BE49-F238E27FC236}">
                <a16:creationId xmlns:a16="http://schemas.microsoft.com/office/drawing/2014/main" id="{8B9A1A45-6377-DD42-8050-C822A9402330}"/>
              </a:ext>
            </a:extLst>
          </p:cNvPr>
          <p:cNvSpPr txBox="1"/>
          <p:nvPr/>
        </p:nvSpPr>
        <p:spPr>
          <a:xfrm>
            <a:off x="252000" y="3928587"/>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21:30</a:t>
            </a:r>
          </a:p>
        </p:txBody>
      </p:sp>
      <p:cxnSp>
        <p:nvCxnSpPr>
          <p:cNvPr id="1076" name="直線コネクタ 1075">
            <a:extLst>
              <a:ext uri="{FF2B5EF4-FFF2-40B4-BE49-F238E27FC236}">
                <a16:creationId xmlns:a16="http://schemas.microsoft.com/office/drawing/2014/main" id="{D227821B-5151-4546-71BD-BC7A66C51F60}"/>
              </a:ext>
            </a:extLst>
          </p:cNvPr>
          <p:cNvCxnSpPr>
            <a:cxnSpLocks/>
            <a:stCxn id="1073" idx="6"/>
            <a:endCxn id="1078" idx="2"/>
          </p:cNvCxnSpPr>
          <p:nvPr/>
        </p:nvCxnSpPr>
        <p:spPr>
          <a:xfrm flipV="1">
            <a:off x="647599" y="4388274"/>
            <a:ext cx="672312" cy="448"/>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77" name="テキスト">
            <a:extLst>
              <a:ext uri="{FF2B5EF4-FFF2-40B4-BE49-F238E27FC236}">
                <a16:creationId xmlns:a16="http://schemas.microsoft.com/office/drawing/2014/main" id="{DB927395-A05C-7CCB-2ED6-B24F7E3E4421}"/>
              </a:ext>
            </a:extLst>
          </p:cNvPr>
          <p:cNvSpPr txBox="1"/>
          <p:nvPr/>
        </p:nvSpPr>
        <p:spPr>
          <a:xfrm>
            <a:off x="1125150" y="4412791"/>
            <a:ext cx="595035"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起床</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078" name="楕円 1077">
            <a:extLst>
              <a:ext uri="{FF2B5EF4-FFF2-40B4-BE49-F238E27FC236}">
                <a16:creationId xmlns:a16="http://schemas.microsoft.com/office/drawing/2014/main" id="{B84C6385-B91A-6B6B-B101-0DABE006B406}"/>
              </a:ext>
            </a:extLst>
          </p:cNvPr>
          <p:cNvSpPr/>
          <p:nvPr/>
        </p:nvSpPr>
        <p:spPr>
          <a:xfrm>
            <a:off x="1319911" y="4298274"/>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9" name="テキスト">
            <a:extLst>
              <a:ext uri="{FF2B5EF4-FFF2-40B4-BE49-F238E27FC236}">
                <a16:creationId xmlns:a16="http://schemas.microsoft.com/office/drawing/2014/main" id="{191F6765-E9D9-1B3B-F50E-D7847C06855E}"/>
              </a:ext>
            </a:extLst>
          </p:cNvPr>
          <p:cNvSpPr txBox="1"/>
          <p:nvPr/>
        </p:nvSpPr>
        <p:spPr>
          <a:xfrm>
            <a:off x="1104312" y="3928139"/>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03:45</a:t>
            </a:r>
          </a:p>
        </p:txBody>
      </p:sp>
      <p:cxnSp>
        <p:nvCxnSpPr>
          <p:cNvPr id="1080" name="直線コネクタ 1079">
            <a:extLst>
              <a:ext uri="{FF2B5EF4-FFF2-40B4-BE49-F238E27FC236}">
                <a16:creationId xmlns:a16="http://schemas.microsoft.com/office/drawing/2014/main" id="{85C0E435-1C2B-E00D-DA83-311277D0DED4}"/>
              </a:ext>
            </a:extLst>
          </p:cNvPr>
          <p:cNvCxnSpPr>
            <a:cxnSpLocks/>
            <a:stCxn id="1078" idx="6"/>
            <a:endCxn id="1089" idx="2"/>
          </p:cNvCxnSpPr>
          <p:nvPr/>
        </p:nvCxnSpPr>
        <p:spPr>
          <a:xfrm>
            <a:off x="1499911" y="4388274"/>
            <a:ext cx="646797"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86" name="テキスト">
            <a:extLst>
              <a:ext uri="{FF2B5EF4-FFF2-40B4-BE49-F238E27FC236}">
                <a16:creationId xmlns:a16="http://schemas.microsoft.com/office/drawing/2014/main" id="{93F1883C-118E-3CCD-24D4-FD19C7667960}"/>
              </a:ext>
            </a:extLst>
          </p:cNvPr>
          <p:cNvSpPr txBox="1"/>
          <p:nvPr/>
        </p:nvSpPr>
        <p:spPr>
          <a:xfrm>
            <a:off x="260081" y="4412791"/>
            <a:ext cx="595035"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就寝</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088" name="テキスト">
            <a:extLst>
              <a:ext uri="{FF2B5EF4-FFF2-40B4-BE49-F238E27FC236}">
                <a16:creationId xmlns:a16="http://schemas.microsoft.com/office/drawing/2014/main" id="{B373B588-8E24-5829-84B6-17FE40970D4E}"/>
              </a:ext>
            </a:extLst>
          </p:cNvPr>
          <p:cNvSpPr txBox="1"/>
          <p:nvPr/>
        </p:nvSpPr>
        <p:spPr>
          <a:xfrm>
            <a:off x="1951947" y="4412791"/>
            <a:ext cx="595035"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出勤</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089" name="楕円 1088">
            <a:extLst>
              <a:ext uri="{FF2B5EF4-FFF2-40B4-BE49-F238E27FC236}">
                <a16:creationId xmlns:a16="http://schemas.microsoft.com/office/drawing/2014/main" id="{8BF4F73F-7F92-24E4-4D4A-47EA75CF853F}"/>
              </a:ext>
            </a:extLst>
          </p:cNvPr>
          <p:cNvSpPr/>
          <p:nvPr/>
        </p:nvSpPr>
        <p:spPr>
          <a:xfrm>
            <a:off x="2146708" y="4298274"/>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90" name="テキスト">
            <a:extLst>
              <a:ext uri="{FF2B5EF4-FFF2-40B4-BE49-F238E27FC236}">
                <a16:creationId xmlns:a16="http://schemas.microsoft.com/office/drawing/2014/main" id="{3D14660D-53D6-847C-5FFF-F3CAE1AB0D36}"/>
              </a:ext>
            </a:extLst>
          </p:cNvPr>
          <p:cNvSpPr txBox="1"/>
          <p:nvPr/>
        </p:nvSpPr>
        <p:spPr>
          <a:xfrm>
            <a:off x="1931109" y="3928139"/>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04:25</a:t>
            </a:r>
          </a:p>
        </p:txBody>
      </p:sp>
      <p:cxnSp>
        <p:nvCxnSpPr>
          <p:cNvPr id="1091" name="直線コネクタ 1090">
            <a:extLst>
              <a:ext uri="{FF2B5EF4-FFF2-40B4-BE49-F238E27FC236}">
                <a16:creationId xmlns:a16="http://schemas.microsoft.com/office/drawing/2014/main" id="{19BD2306-440C-E059-AE9F-B9E1A7D7AEC9}"/>
              </a:ext>
            </a:extLst>
          </p:cNvPr>
          <p:cNvCxnSpPr>
            <a:cxnSpLocks/>
            <a:stCxn id="1089" idx="6"/>
            <a:endCxn id="1095" idx="2"/>
          </p:cNvCxnSpPr>
          <p:nvPr/>
        </p:nvCxnSpPr>
        <p:spPr>
          <a:xfrm>
            <a:off x="2326708" y="4388274"/>
            <a:ext cx="647912"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94" name="テキスト">
            <a:extLst>
              <a:ext uri="{FF2B5EF4-FFF2-40B4-BE49-F238E27FC236}">
                <a16:creationId xmlns:a16="http://schemas.microsoft.com/office/drawing/2014/main" id="{B6ECF217-1365-58BB-00DE-701398DD8431}"/>
              </a:ext>
            </a:extLst>
          </p:cNvPr>
          <p:cNvSpPr txBox="1"/>
          <p:nvPr/>
        </p:nvSpPr>
        <p:spPr>
          <a:xfrm>
            <a:off x="2574675" y="4412791"/>
            <a:ext cx="1005403"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勤務開始</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095" name="楕円 1094">
            <a:extLst>
              <a:ext uri="{FF2B5EF4-FFF2-40B4-BE49-F238E27FC236}">
                <a16:creationId xmlns:a16="http://schemas.microsoft.com/office/drawing/2014/main" id="{080D36E1-9CE2-2D2D-14C6-FDE227B7640E}"/>
              </a:ext>
            </a:extLst>
          </p:cNvPr>
          <p:cNvSpPr/>
          <p:nvPr/>
        </p:nvSpPr>
        <p:spPr>
          <a:xfrm>
            <a:off x="2974620" y="4298274"/>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96" name="テキスト">
            <a:extLst>
              <a:ext uri="{FF2B5EF4-FFF2-40B4-BE49-F238E27FC236}">
                <a16:creationId xmlns:a16="http://schemas.microsoft.com/office/drawing/2014/main" id="{7AC44A2A-1118-3792-507D-69E9D0907D25}"/>
              </a:ext>
            </a:extLst>
          </p:cNvPr>
          <p:cNvSpPr txBox="1"/>
          <p:nvPr/>
        </p:nvSpPr>
        <p:spPr>
          <a:xfrm>
            <a:off x="2759021" y="3928139"/>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05:15</a:t>
            </a:r>
          </a:p>
        </p:txBody>
      </p:sp>
      <p:cxnSp>
        <p:nvCxnSpPr>
          <p:cNvPr id="1097" name="直線コネクタ 1096">
            <a:extLst>
              <a:ext uri="{FF2B5EF4-FFF2-40B4-BE49-F238E27FC236}">
                <a16:creationId xmlns:a16="http://schemas.microsoft.com/office/drawing/2014/main" id="{EA0807B6-CCE1-23E5-C294-36551D94A114}"/>
              </a:ext>
            </a:extLst>
          </p:cNvPr>
          <p:cNvCxnSpPr>
            <a:cxnSpLocks/>
            <a:stCxn id="1095" idx="6"/>
            <a:endCxn id="1100" idx="2"/>
          </p:cNvCxnSpPr>
          <p:nvPr/>
        </p:nvCxnSpPr>
        <p:spPr>
          <a:xfrm>
            <a:off x="3154620" y="4388274"/>
            <a:ext cx="786268"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99" name="テキスト">
            <a:extLst>
              <a:ext uri="{FF2B5EF4-FFF2-40B4-BE49-F238E27FC236}">
                <a16:creationId xmlns:a16="http://schemas.microsoft.com/office/drawing/2014/main" id="{DABB07F0-AD25-7AE1-4C3B-620DE01E96AD}"/>
              </a:ext>
            </a:extLst>
          </p:cNvPr>
          <p:cNvSpPr txBox="1"/>
          <p:nvPr/>
        </p:nvSpPr>
        <p:spPr>
          <a:xfrm>
            <a:off x="3540943" y="4412791"/>
            <a:ext cx="1005403"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勤務終了</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100" name="楕円 1099">
            <a:extLst>
              <a:ext uri="{FF2B5EF4-FFF2-40B4-BE49-F238E27FC236}">
                <a16:creationId xmlns:a16="http://schemas.microsoft.com/office/drawing/2014/main" id="{40F1FA57-CF25-E7DF-00E3-86A86AE077E1}"/>
              </a:ext>
            </a:extLst>
          </p:cNvPr>
          <p:cNvSpPr/>
          <p:nvPr/>
        </p:nvSpPr>
        <p:spPr>
          <a:xfrm>
            <a:off x="3940888" y="4298274"/>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1" name="テキスト">
            <a:extLst>
              <a:ext uri="{FF2B5EF4-FFF2-40B4-BE49-F238E27FC236}">
                <a16:creationId xmlns:a16="http://schemas.microsoft.com/office/drawing/2014/main" id="{BE47479C-2DC6-08EA-0E04-CB2F2CDD0EFC}"/>
              </a:ext>
            </a:extLst>
          </p:cNvPr>
          <p:cNvSpPr txBox="1"/>
          <p:nvPr/>
        </p:nvSpPr>
        <p:spPr>
          <a:xfrm>
            <a:off x="3725289" y="3928139"/>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12:15</a:t>
            </a:r>
          </a:p>
        </p:txBody>
      </p:sp>
      <p:cxnSp>
        <p:nvCxnSpPr>
          <p:cNvPr id="1102" name="直線コネクタ 1101">
            <a:extLst>
              <a:ext uri="{FF2B5EF4-FFF2-40B4-BE49-F238E27FC236}">
                <a16:creationId xmlns:a16="http://schemas.microsoft.com/office/drawing/2014/main" id="{04E5E494-7371-87DC-6051-C493D4BB7F96}"/>
              </a:ext>
            </a:extLst>
          </p:cNvPr>
          <p:cNvCxnSpPr>
            <a:cxnSpLocks/>
            <a:stCxn id="1100" idx="6"/>
            <a:endCxn id="1105" idx="2"/>
          </p:cNvCxnSpPr>
          <p:nvPr/>
        </p:nvCxnSpPr>
        <p:spPr>
          <a:xfrm>
            <a:off x="4120888" y="4388274"/>
            <a:ext cx="606268"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04" name="テキスト">
            <a:extLst>
              <a:ext uri="{FF2B5EF4-FFF2-40B4-BE49-F238E27FC236}">
                <a16:creationId xmlns:a16="http://schemas.microsoft.com/office/drawing/2014/main" id="{B52738D8-3057-E815-A2B3-027660447AEF}"/>
              </a:ext>
            </a:extLst>
          </p:cNvPr>
          <p:cNvSpPr txBox="1"/>
          <p:nvPr/>
        </p:nvSpPr>
        <p:spPr>
          <a:xfrm>
            <a:off x="4510147" y="4412791"/>
            <a:ext cx="595035"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帰宅</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105" name="楕円 1104">
            <a:extLst>
              <a:ext uri="{FF2B5EF4-FFF2-40B4-BE49-F238E27FC236}">
                <a16:creationId xmlns:a16="http://schemas.microsoft.com/office/drawing/2014/main" id="{20F4A168-65C0-DC60-AD4F-46A88968A334}"/>
              </a:ext>
            </a:extLst>
          </p:cNvPr>
          <p:cNvSpPr/>
          <p:nvPr/>
        </p:nvSpPr>
        <p:spPr>
          <a:xfrm>
            <a:off x="4727156" y="4298274"/>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6" name="テキスト">
            <a:extLst>
              <a:ext uri="{FF2B5EF4-FFF2-40B4-BE49-F238E27FC236}">
                <a16:creationId xmlns:a16="http://schemas.microsoft.com/office/drawing/2014/main" id="{10A68C52-7745-2CA2-DCD7-7DB062FCD8A0}"/>
              </a:ext>
            </a:extLst>
          </p:cNvPr>
          <p:cNvSpPr txBox="1"/>
          <p:nvPr/>
        </p:nvSpPr>
        <p:spPr>
          <a:xfrm>
            <a:off x="4511557" y="3928139"/>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13:45</a:t>
            </a:r>
          </a:p>
        </p:txBody>
      </p:sp>
      <p:cxnSp>
        <p:nvCxnSpPr>
          <p:cNvPr id="1107" name="直線コネクタ 1106">
            <a:extLst>
              <a:ext uri="{FF2B5EF4-FFF2-40B4-BE49-F238E27FC236}">
                <a16:creationId xmlns:a16="http://schemas.microsoft.com/office/drawing/2014/main" id="{92176EE7-0B3B-1D47-EDB1-7B7F978EF71A}"/>
              </a:ext>
            </a:extLst>
          </p:cNvPr>
          <p:cNvCxnSpPr>
            <a:cxnSpLocks/>
            <a:stCxn id="1105" idx="6"/>
            <a:endCxn id="1110" idx="2"/>
          </p:cNvCxnSpPr>
          <p:nvPr/>
        </p:nvCxnSpPr>
        <p:spPr>
          <a:xfrm>
            <a:off x="4907156" y="4388274"/>
            <a:ext cx="778779"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09" name="テキスト">
            <a:extLst>
              <a:ext uri="{FF2B5EF4-FFF2-40B4-BE49-F238E27FC236}">
                <a16:creationId xmlns:a16="http://schemas.microsoft.com/office/drawing/2014/main" id="{35B4513E-DFAE-1491-E8CC-C4994251B529}"/>
              </a:ext>
            </a:extLst>
          </p:cNvPr>
          <p:cNvSpPr txBox="1"/>
          <p:nvPr/>
        </p:nvSpPr>
        <p:spPr>
          <a:xfrm>
            <a:off x="5196923" y="4412791"/>
            <a:ext cx="1210588"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趣味の時間</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110" name="楕円 1109">
            <a:extLst>
              <a:ext uri="{FF2B5EF4-FFF2-40B4-BE49-F238E27FC236}">
                <a16:creationId xmlns:a16="http://schemas.microsoft.com/office/drawing/2014/main" id="{47E64ABC-1712-840A-EF27-AF86469F4BE9}"/>
              </a:ext>
            </a:extLst>
          </p:cNvPr>
          <p:cNvSpPr/>
          <p:nvPr/>
        </p:nvSpPr>
        <p:spPr>
          <a:xfrm>
            <a:off x="5685935" y="4298274"/>
            <a:ext cx="180000" cy="180000"/>
          </a:xfrm>
          <a:prstGeom prst="ellipse">
            <a:avLst/>
          </a:prstGeom>
          <a:solidFill>
            <a:srgbClr val="0099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11" name="テキスト">
            <a:extLst>
              <a:ext uri="{FF2B5EF4-FFF2-40B4-BE49-F238E27FC236}">
                <a16:creationId xmlns:a16="http://schemas.microsoft.com/office/drawing/2014/main" id="{490683B3-F2C4-BE24-B8DF-EFAF5CEF2536}"/>
              </a:ext>
            </a:extLst>
          </p:cNvPr>
          <p:cNvSpPr txBox="1"/>
          <p:nvPr/>
        </p:nvSpPr>
        <p:spPr>
          <a:xfrm>
            <a:off x="5470336" y="3928139"/>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14:00</a:t>
            </a:r>
          </a:p>
        </p:txBody>
      </p:sp>
      <p:cxnSp>
        <p:nvCxnSpPr>
          <p:cNvPr id="1112" name="直線コネクタ 1111">
            <a:extLst>
              <a:ext uri="{FF2B5EF4-FFF2-40B4-BE49-F238E27FC236}">
                <a16:creationId xmlns:a16="http://schemas.microsoft.com/office/drawing/2014/main" id="{FAE5EAAE-7A15-B672-0DA6-7A059CD34F1F}"/>
              </a:ext>
            </a:extLst>
          </p:cNvPr>
          <p:cNvCxnSpPr>
            <a:stCxn id="1110" idx="6"/>
          </p:cNvCxnSpPr>
          <p:nvPr/>
        </p:nvCxnSpPr>
        <p:spPr>
          <a:xfrm>
            <a:off x="5865935" y="4388274"/>
            <a:ext cx="360000"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16" name="テキスト">
            <a:extLst>
              <a:ext uri="{FF2B5EF4-FFF2-40B4-BE49-F238E27FC236}">
                <a16:creationId xmlns:a16="http://schemas.microsoft.com/office/drawing/2014/main" id="{2A58B21B-C8F7-4822-CFD6-168C13AA18D1}"/>
              </a:ext>
            </a:extLst>
          </p:cNvPr>
          <p:cNvSpPr txBox="1"/>
          <p:nvPr/>
        </p:nvSpPr>
        <p:spPr>
          <a:xfrm>
            <a:off x="5196923" y="4412791"/>
            <a:ext cx="1210588"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趣味の時間</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117" name="楕円 1116">
            <a:extLst>
              <a:ext uri="{FF2B5EF4-FFF2-40B4-BE49-F238E27FC236}">
                <a16:creationId xmlns:a16="http://schemas.microsoft.com/office/drawing/2014/main" id="{5C2F47B5-3865-8C24-996E-8E4B4CF98797}"/>
              </a:ext>
            </a:extLst>
          </p:cNvPr>
          <p:cNvSpPr/>
          <p:nvPr/>
        </p:nvSpPr>
        <p:spPr>
          <a:xfrm>
            <a:off x="5685935" y="4298274"/>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18" name="テキスト">
            <a:extLst>
              <a:ext uri="{FF2B5EF4-FFF2-40B4-BE49-F238E27FC236}">
                <a16:creationId xmlns:a16="http://schemas.microsoft.com/office/drawing/2014/main" id="{E740C702-DDC8-E709-F4A2-762F8D4D437C}"/>
              </a:ext>
            </a:extLst>
          </p:cNvPr>
          <p:cNvSpPr txBox="1"/>
          <p:nvPr/>
        </p:nvSpPr>
        <p:spPr>
          <a:xfrm>
            <a:off x="5470336" y="3928139"/>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14:00</a:t>
            </a:r>
          </a:p>
        </p:txBody>
      </p:sp>
      <p:cxnSp>
        <p:nvCxnSpPr>
          <p:cNvPr id="1119" name="直線コネクタ 1118">
            <a:extLst>
              <a:ext uri="{FF2B5EF4-FFF2-40B4-BE49-F238E27FC236}">
                <a16:creationId xmlns:a16="http://schemas.microsoft.com/office/drawing/2014/main" id="{710D7936-1EEA-BFAA-E37C-9C0322418F50}"/>
              </a:ext>
            </a:extLst>
          </p:cNvPr>
          <p:cNvCxnSpPr>
            <a:cxnSpLocks/>
            <a:stCxn id="1117" idx="6"/>
            <a:endCxn id="1121" idx="2"/>
          </p:cNvCxnSpPr>
          <p:nvPr/>
        </p:nvCxnSpPr>
        <p:spPr>
          <a:xfrm>
            <a:off x="5865935" y="4388274"/>
            <a:ext cx="708224"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20" name="テキスト">
            <a:extLst>
              <a:ext uri="{FF2B5EF4-FFF2-40B4-BE49-F238E27FC236}">
                <a16:creationId xmlns:a16="http://schemas.microsoft.com/office/drawing/2014/main" id="{99A311D3-643E-B610-806F-B06FC44906FF}"/>
              </a:ext>
            </a:extLst>
          </p:cNvPr>
          <p:cNvSpPr txBox="1"/>
          <p:nvPr/>
        </p:nvSpPr>
        <p:spPr>
          <a:xfrm>
            <a:off x="6376929" y="4412791"/>
            <a:ext cx="595035"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自習</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121" name="楕円 1120">
            <a:extLst>
              <a:ext uri="{FF2B5EF4-FFF2-40B4-BE49-F238E27FC236}">
                <a16:creationId xmlns:a16="http://schemas.microsoft.com/office/drawing/2014/main" id="{ED4DA91B-429D-52D9-163E-BC842FCC3C93}"/>
              </a:ext>
            </a:extLst>
          </p:cNvPr>
          <p:cNvSpPr/>
          <p:nvPr/>
        </p:nvSpPr>
        <p:spPr>
          <a:xfrm>
            <a:off x="6574159" y="4298274"/>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2" name="テキスト">
            <a:extLst>
              <a:ext uri="{FF2B5EF4-FFF2-40B4-BE49-F238E27FC236}">
                <a16:creationId xmlns:a16="http://schemas.microsoft.com/office/drawing/2014/main" id="{908DF460-6FA7-BE2B-A854-2BAD7F6EA47D}"/>
              </a:ext>
            </a:extLst>
          </p:cNvPr>
          <p:cNvSpPr txBox="1"/>
          <p:nvPr/>
        </p:nvSpPr>
        <p:spPr>
          <a:xfrm>
            <a:off x="6358560" y="3928139"/>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15:30</a:t>
            </a:r>
          </a:p>
        </p:txBody>
      </p:sp>
      <p:cxnSp>
        <p:nvCxnSpPr>
          <p:cNvPr id="1123" name="直線コネクタ 1122">
            <a:extLst>
              <a:ext uri="{FF2B5EF4-FFF2-40B4-BE49-F238E27FC236}">
                <a16:creationId xmlns:a16="http://schemas.microsoft.com/office/drawing/2014/main" id="{F485EBA1-6376-181D-41FC-81F4DC988220}"/>
              </a:ext>
            </a:extLst>
          </p:cNvPr>
          <p:cNvCxnSpPr>
            <a:cxnSpLocks/>
            <a:stCxn id="1121" idx="6"/>
            <a:endCxn id="1126" idx="2"/>
          </p:cNvCxnSpPr>
          <p:nvPr/>
        </p:nvCxnSpPr>
        <p:spPr>
          <a:xfrm>
            <a:off x="6754159" y="4388274"/>
            <a:ext cx="486580"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25" name="テキスト">
            <a:extLst>
              <a:ext uri="{FF2B5EF4-FFF2-40B4-BE49-F238E27FC236}">
                <a16:creationId xmlns:a16="http://schemas.microsoft.com/office/drawing/2014/main" id="{521A6D59-7CDF-6560-3BC5-CE51279E35C3}"/>
              </a:ext>
            </a:extLst>
          </p:cNvPr>
          <p:cNvSpPr txBox="1"/>
          <p:nvPr/>
        </p:nvSpPr>
        <p:spPr>
          <a:xfrm>
            <a:off x="7043509" y="4412791"/>
            <a:ext cx="595035"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休憩</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126" name="楕円 1125">
            <a:extLst>
              <a:ext uri="{FF2B5EF4-FFF2-40B4-BE49-F238E27FC236}">
                <a16:creationId xmlns:a16="http://schemas.microsoft.com/office/drawing/2014/main" id="{1067D39F-5835-768A-09E6-D991783275CF}"/>
              </a:ext>
            </a:extLst>
          </p:cNvPr>
          <p:cNvSpPr/>
          <p:nvPr/>
        </p:nvSpPr>
        <p:spPr>
          <a:xfrm>
            <a:off x="7240739" y="4298274"/>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7" name="テキスト">
            <a:extLst>
              <a:ext uri="{FF2B5EF4-FFF2-40B4-BE49-F238E27FC236}">
                <a16:creationId xmlns:a16="http://schemas.microsoft.com/office/drawing/2014/main" id="{86BEC053-76DB-29BE-FBFA-EF632FB3BDFC}"/>
              </a:ext>
            </a:extLst>
          </p:cNvPr>
          <p:cNvSpPr txBox="1"/>
          <p:nvPr/>
        </p:nvSpPr>
        <p:spPr>
          <a:xfrm>
            <a:off x="7025140" y="3928139"/>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16:30</a:t>
            </a:r>
          </a:p>
        </p:txBody>
      </p:sp>
      <p:cxnSp>
        <p:nvCxnSpPr>
          <p:cNvPr id="1128" name="直線コネクタ 1127">
            <a:extLst>
              <a:ext uri="{FF2B5EF4-FFF2-40B4-BE49-F238E27FC236}">
                <a16:creationId xmlns:a16="http://schemas.microsoft.com/office/drawing/2014/main" id="{73E85418-FA1E-54D2-95F8-1971521BBF9A}"/>
              </a:ext>
            </a:extLst>
          </p:cNvPr>
          <p:cNvCxnSpPr>
            <a:cxnSpLocks/>
            <a:stCxn id="1126" idx="6"/>
            <a:endCxn id="1131" idx="2"/>
          </p:cNvCxnSpPr>
          <p:nvPr/>
        </p:nvCxnSpPr>
        <p:spPr>
          <a:xfrm>
            <a:off x="7420739" y="4388274"/>
            <a:ext cx="421010"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30" name="テキスト">
            <a:extLst>
              <a:ext uri="{FF2B5EF4-FFF2-40B4-BE49-F238E27FC236}">
                <a16:creationId xmlns:a16="http://schemas.microsoft.com/office/drawing/2014/main" id="{C063A912-3319-278E-A94F-AE00D016DF1B}"/>
              </a:ext>
            </a:extLst>
          </p:cNvPr>
          <p:cNvSpPr txBox="1"/>
          <p:nvPr/>
        </p:nvSpPr>
        <p:spPr>
          <a:xfrm>
            <a:off x="7644519" y="4412791"/>
            <a:ext cx="595035"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自習</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131" name="楕円 1130">
            <a:extLst>
              <a:ext uri="{FF2B5EF4-FFF2-40B4-BE49-F238E27FC236}">
                <a16:creationId xmlns:a16="http://schemas.microsoft.com/office/drawing/2014/main" id="{B840B556-BCE5-3714-982C-FA5E590CF3B2}"/>
              </a:ext>
            </a:extLst>
          </p:cNvPr>
          <p:cNvSpPr/>
          <p:nvPr/>
        </p:nvSpPr>
        <p:spPr>
          <a:xfrm>
            <a:off x="7841749" y="4298274"/>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2" name="テキスト">
            <a:extLst>
              <a:ext uri="{FF2B5EF4-FFF2-40B4-BE49-F238E27FC236}">
                <a16:creationId xmlns:a16="http://schemas.microsoft.com/office/drawing/2014/main" id="{DDD5516D-3237-7825-DF44-81950AD2AFB0}"/>
              </a:ext>
            </a:extLst>
          </p:cNvPr>
          <p:cNvSpPr txBox="1"/>
          <p:nvPr/>
        </p:nvSpPr>
        <p:spPr>
          <a:xfrm>
            <a:off x="7626150" y="3928139"/>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17:00</a:t>
            </a:r>
          </a:p>
        </p:txBody>
      </p:sp>
      <p:cxnSp>
        <p:nvCxnSpPr>
          <p:cNvPr id="1133" name="直線コネクタ 1132">
            <a:extLst>
              <a:ext uri="{FF2B5EF4-FFF2-40B4-BE49-F238E27FC236}">
                <a16:creationId xmlns:a16="http://schemas.microsoft.com/office/drawing/2014/main" id="{B7B6E1C4-477D-7B9E-8013-551E3FD98BC9}"/>
              </a:ext>
            </a:extLst>
          </p:cNvPr>
          <p:cNvCxnSpPr>
            <a:cxnSpLocks/>
            <a:stCxn id="1131" idx="6"/>
          </p:cNvCxnSpPr>
          <p:nvPr/>
        </p:nvCxnSpPr>
        <p:spPr>
          <a:xfrm>
            <a:off x="8021749" y="4388274"/>
            <a:ext cx="360000" cy="0"/>
          </a:xfrm>
          <a:prstGeom prst="line">
            <a:avLst/>
          </a:prstGeom>
          <a:ln w="254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35" name="テキスト">
            <a:extLst>
              <a:ext uri="{FF2B5EF4-FFF2-40B4-BE49-F238E27FC236}">
                <a16:creationId xmlns:a16="http://schemas.microsoft.com/office/drawing/2014/main" id="{52A0A7B1-110B-50DD-AFBF-A10D3F86EFEC}"/>
              </a:ext>
            </a:extLst>
          </p:cNvPr>
          <p:cNvSpPr txBox="1"/>
          <p:nvPr/>
        </p:nvSpPr>
        <p:spPr>
          <a:xfrm>
            <a:off x="410884" y="5533690"/>
            <a:ext cx="788999"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お風呂</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136" name="楕円 1135">
            <a:extLst>
              <a:ext uri="{FF2B5EF4-FFF2-40B4-BE49-F238E27FC236}">
                <a16:creationId xmlns:a16="http://schemas.microsoft.com/office/drawing/2014/main" id="{69D01DFB-6CA7-C2F7-2C1D-AE05D20485AB}"/>
              </a:ext>
            </a:extLst>
          </p:cNvPr>
          <p:cNvSpPr/>
          <p:nvPr/>
        </p:nvSpPr>
        <p:spPr>
          <a:xfrm>
            <a:off x="683198" y="5419173"/>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7" name="テキスト">
            <a:extLst>
              <a:ext uri="{FF2B5EF4-FFF2-40B4-BE49-F238E27FC236}">
                <a16:creationId xmlns:a16="http://schemas.microsoft.com/office/drawing/2014/main" id="{EBA16737-6DD9-5253-C27B-486D974059B3}"/>
              </a:ext>
            </a:extLst>
          </p:cNvPr>
          <p:cNvSpPr txBox="1"/>
          <p:nvPr/>
        </p:nvSpPr>
        <p:spPr>
          <a:xfrm>
            <a:off x="467599" y="5049038"/>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18:00</a:t>
            </a:r>
          </a:p>
        </p:txBody>
      </p:sp>
      <p:cxnSp>
        <p:nvCxnSpPr>
          <p:cNvPr id="1138" name="直線コネクタ 1137">
            <a:extLst>
              <a:ext uri="{FF2B5EF4-FFF2-40B4-BE49-F238E27FC236}">
                <a16:creationId xmlns:a16="http://schemas.microsoft.com/office/drawing/2014/main" id="{15CDAE64-03E5-AA0F-878E-CE5A5FBDD314}"/>
              </a:ext>
            </a:extLst>
          </p:cNvPr>
          <p:cNvCxnSpPr>
            <a:cxnSpLocks/>
            <a:stCxn id="1136" idx="6"/>
            <a:endCxn id="1140" idx="2"/>
          </p:cNvCxnSpPr>
          <p:nvPr/>
        </p:nvCxnSpPr>
        <p:spPr>
          <a:xfrm>
            <a:off x="863198" y="5509173"/>
            <a:ext cx="595070"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39" name="テキスト">
            <a:extLst>
              <a:ext uri="{FF2B5EF4-FFF2-40B4-BE49-F238E27FC236}">
                <a16:creationId xmlns:a16="http://schemas.microsoft.com/office/drawing/2014/main" id="{7A90F37B-9304-06EE-57DA-AA297D6779FF}"/>
              </a:ext>
            </a:extLst>
          </p:cNvPr>
          <p:cNvSpPr txBox="1"/>
          <p:nvPr/>
        </p:nvSpPr>
        <p:spPr>
          <a:xfrm>
            <a:off x="1242669" y="5533690"/>
            <a:ext cx="595035"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夕食</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140" name="楕円 1139">
            <a:extLst>
              <a:ext uri="{FF2B5EF4-FFF2-40B4-BE49-F238E27FC236}">
                <a16:creationId xmlns:a16="http://schemas.microsoft.com/office/drawing/2014/main" id="{8309EE66-90BC-CF24-5E8E-A3986CDAD4F6}"/>
              </a:ext>
            </a:extLst>
          </p:cNvPr>
          <p:cNvSpPr/>
          <p:nvPr/>
        </p:nvSpPr>
        <p:spPr>
          <a:xfrm>
            <a:off x="1458268" y="5419173"/>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41" name="テキスト">
            <a:extLst>
              <a:ext uri="{FF2B5EF4-FFF2-40B4-BE49-F238E27FC236}">
                <a16:creationId xmlns:a16="http://schemas.microsoft.com/office/drawing/2014/main" id="{34896E54-A639-C956-5104-5599108146AA}"/>
              </a:ext>
            </a:extLst>
          </p:cNvPr>
          <p:cNvSpPr txBox="1"/>
          <p:nvPr/>
        </p:nvSpPr>
        <p:spPr>
          <a:xfrm>
            <a:off x="1242669" y="5049038"/>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18:45</a:t>
            </a:r>
          </a:p>
        </p:txBody>
      </p:sp>
      <p:cxnSp>
        <p:nvCxnSpPr>
          <p:cNvPr id="1142" name="直線コネクタ 1141">
            <a:extLst>
              <a:ext uri="{FF2B5EF4-FFF2-40B4-BE49-F238E27FC236}">
                <a16:creationId xmlns:a16="http://schemas.microsoft.com/office/drawing/2014/main" id="{BF3BD05A-E02D-8373-C2F0-EB249B6567D5}"/>
              </a:ext>
            </a:extLst>
          </p:cNvPr>
          <p:cNvCxnSpPr>
            <a:cxnSpLocks/>
            <a:stCxn id="1140" idx="6"/>
            <a:endCxn id="1145" idx="2"/>
          </p:cNvCxnSpPr>
          <p:nvPr/>
        </p:nvCxnSpPr>
        <p:spPr>
          <a:xfrm>
            <a:off x="1638268" y="5509173"/>
            <a:ext cx="845688"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44" name="テキスト">
            <a:extLst>
              <a:ext uri="{FF2B5EF4-FFF2-40B4-BE49-F238E27FC236}">
                <a16:creationId xmlns:a16="http://schemas.microsoft.com/office/drawing/2014/main" id="{7AD37CAE-995B-5EC5-1B7E-9E02AD4FE996}"/>
              </a:ext>
            </a:extLst>
          </p:cNvPr>
          <p:cNvSpPr txBox="1"/>
          <p:nvPr/>
        </p:nvSpPr>
        <p:spPr>
          <a:xfrm>
            <a:off x="1976061" y="5533690"/>
            <a:ext cx="1210588"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趣味の時間</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145" name="楕円 1144">
            <a:extLst>
              <a:ext uri="{FF2B5EF4-FFF2-40B4-BE49-F238E27FC236}">
                <a16:creationId xmlns:a16="http://schemas.microsoft.com/office/drawing/2014/main" id="{EB719B6B-6B75-DDA0-F4E5-042B05D932B3}"/>
              </a:ext>
            </a:extLst>
          </p:cNvPr>
          <p:cNvSpPr/>
          <p:nvPr/>
        </p:nvSpPr>
        <p:spPr>
          <a:xfrm>
            <a:off x="2483956" y="5419173"/>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46" name="テキスト">
            <a:extLst>
              <a:ext uri="{FF2B5EF4-FFF2-40B4-BE49-F238E27FC236}">
                <a16:creationId xmlns:a16="http://schemas.microsoft.com/office/drawing/2014/main" id="{E997E84C-96B3-F350-3CB4-344B02F5F7DC}"/>
              </a:ext>
            </a:extLst>
          </p:cNvPr>
          <p:cNvSpPr txBox="1"/>
          <p:nvPr/>
        </p:nvSpPr>
        <p:spPr>
          <a:xfrm>
            <a:off x="2268357" y="5049038"/>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19:30</a:t>
            </a:r>
          </a:p>
        </p:txBody>
      </p:sp>
      <p:cxnSp>
        <p:nvCxnSpPr>
          <p:cNvPr id="1147" name="直線コネクタ 1146">
            <a:extLst>
              <a:ext uri="{FF2B5EF4-FFF2-40B4-BE49-F238E27FC236}">
                <a16:creationId xmlns:a16="http://schemas.microsoft.com/office/drawing/2014/main" id="{C5583633-90B9-44D2-34BE-ED54F50F4C0B}"/>
              </a:ext>
            </a:extLst>
          </p:cNvPr>
          <p:cNvCxnSpPr>
            <a:cxnSpLocks/>
            <a:stCxn id="1145" idx="6"/>
            <a:endCxn id="1150" idx="2"/>
          </p:cNvCxnSpPr>
          <p:nvPr/>
        </p:nvCxnSpPr>
        <p:spPr>
          <a:xfrm>
            <a:off x="2663956" y="5509173"/>
            <a:ext cx="1108905"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49" name="テキスト">
            <a:extLst>
              <a:ext uri="{FF2B5EF4-FFF2-40B4-BE49-F238E27FC236}">
                <a16:creationId xmlns:a16="http://schemas.microsoft.com/office/drawing/2014/main" id="{7F49AC75-5D35-2E5A-6583-584BE13F4558}"/>
              </a:ext>
            </a:extLst>
          </p:cNvPr>
          <p:cNvSpPr txBox="1"/>
          <p:nvPr/>
        </p:nvSpPr>
        <p:spPr>
          <a:xfrm>
            <a:off x="3264966" y="5533690"/>
            <a:ext cx="1162498"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友人と通話</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150" name="楕円 1149">
            <a:extLst>
              <a:ext uri="{FF2B5EF4-FFF2-40B4-BE49-F238E27FC236}">
                <a16:creationId xmlns:a16="http://schemas.microsoft.com/office/drawing/2014/main" id="{BEB64555-0144-88E5-47E1-6397619E87E8}"/>
              </a:ext>
            </a:extLst>
          </p:cNvPr>
          <p:cNvSpPr/>
          <p:nvPr/>
        </p:nvSpPr>
        <p:spPr>
          <a:xfrm>
            <a:off x="3772861" y="5419173"/>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51" name="テキスト">
            <a:extLst>
              <a:ext uri="{FF2B5EF4-FFF2-40B4-BE49-F238E27FC236}">
                <a16:creationId xmlns:a16="http://schemas.microsoft.com/office/drawing/2014/main" id="{3E3AC4B4-C4D2-FD5B-F3E8-0F0D438CA0B8}"/>
              </a:ext>
            </a:extLst>
          </p:cNvPr>
          <p:cNvSpPr txBox="1"/>
          <p:nvPr/>
        </p:nvSpPr>
        <p:spPr>
          <a:xfrm>
            <a:off x="3557262" y="5049038"/>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20:15</a:t>
            </a:r>
          </a:p>
        </p:txBody>
      </p:sp>
      <p:cxnSp>
        <p:nvCxnSpPr>
          <p:cNvPr id="1152" name="直線コネクタ 1151">
            <a:extLst>
              <a:ext uri="{FF2B5EF4-FFF2-40B4-BE49-F238E27FC236}">
                <a16:creationId xmlns:a16="http://schemas.microsoft.com/office/drawing/2014/main" id="{54D64DF2-CA4A-3001-F741-469B330C288C}"/>
              </a:ext>
            </a:extLst>
          </p:cNvPr>
          <p:cNvCxnSpPr>
            <a:cxnSpLocks/>
            <a:stCxn id="1150" idx="6"/>
            <a:endCxn id="1155" idx="2"/>
          </p:cNvCxnSpPr>
          <p:nvPr/>
        </p:nvCxnSpPr>
        <p:spPr>
          <a:xfrm>
            <a:off x="3952861" y="5509173"/>
            <a:ext cx="768519" cy="0"/>
          </a:xfrm>
          <a:prstGeom prst="line">
            <a:avLst/>
          </a:prstGeom>
          <a:ln w="254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54" name="テキスト">
            <a:extLst>
              <a:ext uri="{FF2B5EF4-FFF2-40B4-BE49-F238E27FC236}">
                <a16:creationId xmlns:a16="http://schemas.microsoft.com/office/drawing/2014/main" id="{E492CEA5-7ED8-64D9-4468-1AE9E59D7B22}"/>
              </a:ext>
            </a:extLst>
          </p:cNvPr>
          <p:cNvSpPr txBox="1"/>
          <p:nvPr/>
        </p:nvSpPr>
        <p:spPr>
          <a:xfrm>
            <a:off x="4505781" y="5533690"/>
            <a:ext cx="595035" cy="403957"/>
          </a:xfrm>
          <a:prstGeom prst="rect">
            <a:avLst/>
          </a:prstGeom>
          <a:noFill/>
          <a:ln w="38100">
            <a:noFill/>
          </a:ln>
        </p:spPr>
        <p:txBody>
          <a:bodyPr wrap="none" rtlCol="0" anchor="ctr">
            <a:spAutoFit/>
          </a:bodyPr>
          <a:lstStyle/>
          <a:p>
            <a:pPr>
              <a:lnSpc>
                <a:spcPct val="150000"/>
              </a:lnSpc>
            </a:pPr>
            <a:r>
              <a:rPr kumimoji="1" lang="ja-JP" altLang="en-US" sz="1600" dirty="0">
                <a:solidFill>
                  <a:schemeClr val="bg1">
                    <a:lumMod val="50000"/>
                  </a:schemeClr>
                </a:solidFill>
                <a:latin typeface="ＭＳ Ｐゴシック" panose="020B0600070205080204" pitchFamily="50" charset="-128"/>
                <a:ea typeface="ＭＳ Ｐゴシック" panose="020B0600070205080204" pitchFamily="50" charset="-128"/>
              </a:rPr>
              <a:t>就寝</a:t>
            </a:r>
            <a:endPar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1155" name="楕円 1154">
            <a:extLst>
              <a:ext uri="{FF2B5EF4-FFF2-40B4-BE49-F238E27FC236}">
                <a16:creationId xmlns:a16="http://schemas.microsoft.com/office/drawing/2014/main" id="{33B66225-EB5F-2B03-1EFE-AAB447B57661}"/>
              </a:ext>
            </a:extLst>
          </p:cNvPr>
          <p:cNvSpPr/>
          <p:nvPr/>
        </p:nvSpPr>
        <p:spPr>
          <a:xfrm>
            <a:off x="4721380" y="5419173"/>
            <a:ext cx="180000" cy="180000"/>
          </a:xfrm>
          <a:prstGeom prst="ellipse">
            <a:avLst/>
          </a:prstGeom>
          <a:solidFill>
            <a:srgbClr val="CCE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56" name="テキスト">
            <a:extLst>
              <a:ext uri="{FF2B5EF4-FFF2-40B4-BE49-F238E27FC236}">
                <a16:creationId xmlns:a16="http://schemas.microsoft.com/office/drawing/2014/main" id="{82AC2739-FA4C-2AAC-F1AA-922AF4148D98}"/>
              </a:ext>
            </a:extLst>
          </p:cNvPr>
          <p:cNvSpPr txBox="1"/>
          <p:nvPr/>
        </p:nvSpPr>
        <p:spPr>
          <a:xfrm>
            <a:off x="4505781" y="5049038"/>
            <a:ext cx="636713" cy="403957"/>
          </a:xfrm>
          <a:prstGeom prst="rect">
            <a:avLst/>
          </a:prstGeom>
          <a:noFill/>
          <a:ln w="38100">
            <a:noFill/>
          </a:ln>
        </p:spPr>
        <p:txBody>
          <a:bodyPr wrap="none" rtlCol="0" anchor="ctr">
            <a:spAutoFit/>
          </a:bodyPr>
          <a:lstStyle/>
          <a:p>
            <a:pPr>
              <a:lnSpc>
                <a:spcPct val="150000"/>
              </a:lnSpc>
            </a:pPr>
            <a:r>
              <a:rPr kumimoji="1" lang="en-US" altLang="ja-JP" sz="1600" dirty="0">
                <a:solidFill>
                  <a:schemeClr val="bg1">
                    <a:lumMod val="50000"/>
                  </a:schemeClr>
                </a:solidFill>
                <a:latin typeface="ＭＳ Ｐゴシック" panose="020B0600070205080204" pitchFamily="50" charset="-128"/>
                <a:ea typeface="ＭＳ Ｐゴシック" panose="020B0600070205080204" pitchFamily="50" charset="-128"/>
              </a:rPr>
              <a:t>21:30</a:t>
            </a:r>
          </a:p>
        </p:txBody>
      </p:sp>
      <p:cxnSp>
        <p:nvCxnSpPr>
          <p:cNvPr id="1158" name="直線コネクタ 1157">
            <a:extLst>
              <a:ext uri="{FF2B5EF4-FFF2-40B4-BE49-F238E27FC236}">
                <a16:creationId xmlns:a16="http://schemas.microsoft.com/office/drawing/2014/main" id="{992919E6-0C64-8235-99EB-D740AD7AE184}"/>
              </a:ext>
            </a:extLst>
          </p:cNvPr>
          <p:cNvCxnSpPr>
            <a:cxnSpLocks/>
          </p:cNvCxnSpPr>
          <p:nvPr/>
        </p:nvCxnSpPr>
        <p:spPr>
          <a:xfrm>
            <a:off x="335990" y="5509173"/>
            <a:ext cx="360000" cy="0"/>
          </a:xfrm>
          <a:prstGeom prst="line">
            <a:avLst/>
          </a:prstGeom>
          <a:ln w="254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7693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タイトル">
            <a:extLst>
              <a:ext uri="{FF2B5EF4-FFF2-40B4-BE49-F238E27FC236}">
                <a16:creationId xmlns:a16="http://schemas.microsoft.com/office/drawing/2014/main" id="{1F37FC9B-B443-C656-AAE5-0342B7816D01}"/>
              </a:ext>
            </a:extLst>
          </p:cNvPr>
          <p:cNvSpPr txBox="1"/>
          <p:nvPr/>
        </p:nvSpPr>
        <p:spPr>
          <a:xfrm>
            <a:off x="252000" y="180000"/>
            <a:ext cx="8640000" cy="468000"/>
          </a:xfrm>
          <a:prstGeom prst="rect">
            <a:avLst/>
          </a:prstGeom>
          <a:solidFill>
            <a:schemeClr val="bg1">
              <a:lumMod val="85000"/>
            </a:schemeClr>
          </a:solidFill>
        </p:spPr>
        <p:txBody>
          <a:bodyPr wrap="square" rtlCol="0" anchor="ctr">
            <a:spAutoFit/>
          </a:bodyPr>
          <a:lstStyle/>
          <a:p>
            <a:pPr algn="ctr"/>
            <a:r>
              <a:rPr kumimoji="1" lang="ja-JP" altLang="en-US"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回せ！ぺん忍道畳</a:t>
            </a: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
        <p:nvSpPr>
          <p:cNvPr id="2" name="テキスト">
            <a:extLst>
              <a:ext uri="{FF2B5EF4-FFF2-40B4-BE49-F238E27FC236}">
                <a16:creationId xmlns:a16="http://schemas.microsoft.com/office/drawing/2014/main" id="{32A6256C-4178-E4EA-7543-50136F66863B}"/>
              </a:ext>
            </a:extLst>
          </p:cNvPr>
          <p:cNvSpPr txBox="1"/>
          <p:nvPr/>
        </p:nvSpPr>
        <p:spPr>
          <a:xfrm>
            <a:off x="252000" y="1080000"/>
            <a:ext cx="1080000" cy="2123658"/>
          </a:xfrm>
          <a:prstGeom prst="rect">
            <a:avLst/>
          </a:prstGeom>
          <a:noFill/>
          <a:ln w="38100">
            <a:noFill/>
          </a:ln>
        </p:spPr>
        <p:txBody>
          <a:bodyPr wrap="square" rtlCol="0">
            <a:spAutoFit/>
          </a:bodyPr>
          <a:lstStyle/>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制作期間</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制作ツール</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制作メンバー</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受賞履歴</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実行環境</a:t>
            </a:r>
          </a:p>
        </p:txBody>
      </p:sp>
      <p:sp>
        <p:nvSpPr>
          <p:cNvPr id="17" name="テキスト">
            <a:extLst>
              <a:ext uri="{FF2B5EF4-FFF2-40B4-BE49-F238E27FC236}">
                <a16:creationId xmlns:a16="http://schemas.microsoft.com/office/drawing/2014/main" id="{BE1F2F84-5D74-A6AD-8259-574ED5D7417E}"/>
              </a:ext>
            </a:extLst>
          </p:cNvPr>
          <p:cNvSpPr txBox="1"/>
          <p:nvPr/>
        </p:nvSpPr>
        <p:spPr>
          <a:xfrm>
            <a:off x="1368011" y="1080000"/>
            <a:ext cx="3725700" cy="2123658"/>
          </a:xfrm>
          <a:prstGeom prst="rect">
            <a:avLst/>
          </a:prstGeom>
          <a:noFill/>
          <a:ln w="38100">
            <a:noFill/>
          </a:ln>
        </p:spPr>
        <p:txBody>
          <a:bodyPr wrap="none" rtlCol="0">
            <a:spAutoFit/>
          </a:bodyPr>
          <a:lstStyle/>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３ヶ月</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Unity 2021.315f1</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VisualStudio</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2017</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Plastic SCM</a:t>
            </a: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プログラマー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レベルデザイナー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グラフィッカー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4</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サウンドエフェクト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ゲーム大賞　アマチュア部門　一次審査通過</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ゲームクリエイター甲子園　デジタルハーツ賞　受賞</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Windows</a:t>
            </a:r>
          </a:p>
        </p:txBody>
      </p:sp>
      <p:pic>
        <p:nvPicPr>
          <p:cNvPr id="5" name="図" descr="アイコン&#10;&#10;自動的に生成された説明">
            <a:extLst>
              <a:ext uri="{FF2B5EF4-FFF2-40B4-BE49-F238E27FC236}">
                <a16:creationId xmlns:a16="http://schemas.microsoft.com/office/drawing/2014/main" id="{69B7F381-02E6-C136-5221-165B99443033}"/>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323292" y="2408956"/>
            <a:ext cx="360000" cy="360000"/>
          </a:xfrm>
          <a:prstGeom prst="rect">
            <a:avLst/>
          </a:prstGeom>
        </p:spPr>
      </p:pic>
      <p:pic>
        <p:nvPicPr>
          <p:cNvPr id="13" name="図" descr="建物, 家, グリーン, テーブル が含まれている画像&#10;&#10;自動的に生成された説明">
            <a:extLst>
              <a:ext uri="{FF2B5EF4-FFF2-40B4-BE49-F238E27FC236}">
                <a16:creationId xmlns:a16="http://schemas.microsoft.com/office/drawing/2014/main" id="{D209CE27-5FC4-C710-A851-E880A80CF6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54600" y="1061829"/>
            <a:ext cx="3837400" cy="2158538"/>
          </a:xfrm>
          <a:prstGeom prst="rect">
            <a:avLst/>
          </a:prstGeom>
        </p:spPr>
      </p:pic>
      <p:sp>
        <p:nvSpPr>
          <p:cNvPr id="6" name="長方形">
            <a:extLst>
              <a:ext uri="{FF2B5EF4-FFF2-40B4-BE49-F238E27FC236}">
                <a16:creationId xmlns:a16="http://schemas.microsoft.com/office/drawing/2014/main" id="{57811F66-08C6-C3D3-7C2B-3DF69B52951E}"/>
              </a:ext>
            </a:extLst>
          </p:cNvPr>
          <p:cNvSpPr/>
          <p:nvPr/>
        </p:nvSpPr>
        <p:spPr>
          <a:xfrm>
            <a:off x="252000" y="1061829"/>
            <a:ext cx="8640000" cy="2160000"/>
          </a:xfrm>
          <a:prstGeom prst="rect">
            <a:avLst/>
          </a:prstGeom>
          <a:noFill/>
          <a:ln w="3810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タイトル">
            <a:extLst>
              <a:ext uri="{FF2B5EF4-FFF2-40B4-BE49-F238E27FC236}">
                <a16:creationId xmlns:a16="http://schemas.microsoft.com/office/drawing/2014/main" id="{530ED8F2-5C82-3BB5-8022-4C16CCCDCDA0}"/>
              </a:ext>
            </a:extLst>
          </p:cNvPr>
          <p:cNvSpPr txBox="1"/>
          <p:nvPr/>
        </p:nvSpPr>
        <p:spPr>
          <a:xfrm>
            <a:off x="4212000" y="3783617"/>
            <a:ext cx="4680000" cy="324000"/>
          </a:xfrm>
          <a:prstGeom prst="rect">
            <a:avLst/>
          </a:prstGeom>
          <a:noFill/>
        </p:spPr>
        <p:txBody>
          <a:bodyPr wrap="none" rtlCol="0" anchor="ctr">
            <a:noAutofit/>
          </a:bodyPr>
          <a:lstStyle/>
          <a:p>
            <a:pPr algn="ct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ja-JP" altLang="en-US"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概要 </a:t>
            </a: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sp>
        <p:nvSpPr>
          <p:cNvPr id="4" name="テキスト">
            <a:extLst>
              <a:ext uri="{FF2B5EF4-FFF2-40B4-BE49-F238E27FC236}">
                <a16:creationId xmlns:a16="http://schemas.microsoft.com/office/drawing/2014/main" id="{D1A8256E-7DBB-6D3C-D682-389C940E424E}"/>
              </a:ext>
            </a:extLst>
          </p:cNvPr>
          <p:cNvSpPr txBox="1"/>
          <p:nvPr/>
        </p:nvSpPr>
        <p:spPr>
          <a:xfrm>
            <a:off x="4250986" y="4179617"/>
            <a:ext cx="4641014" cy="738664"/>
          </a:xfrm>
          <a:prstGeom prst="rect">
            <a:avLst/>
          </a:prstGeom>
          <a:noFill/>
          <a:ln w="38100">
            <a:noFill/>
          </a:ln>
        </p:spPr>
        <p:txBody>
          <a:bodyPr wrap="none" rtlCol="0">
            <a:spAutoFit/>
          </a:bodyPr>
          <a:lstStyle/>
          <a:p>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畳</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回転して道</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作り、ゴール</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目指す</a:t>
            </a: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パズルアクション。</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パズル</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が</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苦手な人</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も</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楽しめるよう、</a:t>
            </a:r>
            <a:r>
              <a:rPr kumimoji="1" lang="ja-JP" altLang="en-US" sz="1400" dirty="0">
                <a:solidFill>
                  <a:srgbClr val="FF7C80"/>
                </a:solidFill>
                <a:latin typeface="ＭＳ Ｐゴシック" panose="020B0600070205080204" pitchFamily="50" charset="-128"/>
                <a:ea typeface="ＭＳ Ｐゴシック" panose="020B0600070205080204" pitchFamily="50" charset="-128"/>
              </a:rPr>
              <a:t>丁寧</a:t>
            </a:r>
            <a:r>
              <a:rPr kumimoji="1" lang="ja-JP" altLang="en-US" sz="1200" dirty="0">
                <a:solidFill>
                  <a:srgbClr val="FF7C80"/>
                </a:solidFill>
                <a:latin typeface="ＭＳ Ｐゴシック" panose="020B0600070205080204" pitchFamily="50" charset="-128"/>
                <a:ea typeface="ＭＳ Ｐゴシック" panose="020B0600070205080204" pitchFamily="50" charset="-128"/>
              </a:rPr>
              <a:t>な</a:t>
            </a:r>
            <a:r>
              <a:rPr kumimoji="1" lang="ja-JP" altLang="en-US" sz="1400" dirty="0">
                <a:solidFill>
                  <a:srgbClr val="FF7C80"/>
                </a:solidFill>
                <a:latin typeface="ＭＳ Ｐゴシック" panose="020B0600070205080204" pitchFamily="50" charset="-128"/>
                <a:ea typeface="ＭＳ Ｐゴシック" panose="020B0600070205080204" pitchFamily="50" charset="-128"/>
              </a:rPr>
              <a:t>レベルデザイン</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や</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400" dirty="0">
                <a:solidFill>
                  <a:srgbClr val="FF7C80"/>
                </a:solidFill>
                <a:latin typeface="ＭＳ Ｐゴシック" panose="020B0600070205080204" pitchFamily="50" charset="-128"/>
                <a:ea typeface="ＭＳ Ｐゴシック" panose="020B0600070205080204" pitchFamily="50" charset="-128"/>
              </a:rPr>
              <a:t>可愛らしいキャラクター</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に</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こだわりました。</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cxnSp>
        <p:nvCxnSpPr>
          <p:cNvPr id="27" name="直線">
            <a:extLst>
              <a:ext uri="{FF2B5EF4-FFF2-40B4-BE49-F238E27FC236}">
                <a16:creationId xmlns:a16="http://schemas.microsoft.com/office/drawing/2014/main" id="{E1080C34-A719-CB1F-5240-09987958D50A}"/>
              </a:ext>
            </a:extLst>
          </p:cNvPr>
          <p:cNvCxnSpPr/>
          <p:nvPr/>
        </p:nvCxnSpPr>
        <p:spPr>
          <a:xfrm flipV="1">
            <a:off x="4339493" y="4143617"/>
            <a:ext cx="4464000"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3" name="図" descr="ケーキ, テーブル, 紙, 座る が含まれている画像&#10;&#10;自動的に生成された説明">
            <a:extLst>
              <a:ext uri="{FF2B5EF4-FFF2-40B4-BE49-F238E27FC236}">
                <a16:creationId xmlns:a16="http://schemas.microsoft.com/office/drawing/2014/main" id="{A71B93E5-CD98-68A0-B439-34B4BB12E8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999" y="3783617"/>
            <a:ext cx="3600000" cy="2025000"/>
          </a:xfrm>
          <a:prstGeom prst="rect">
            <a:avLst/>
          </a:prstGeom>
          <a:effectLst>
            <a:outerShdw dist="63500" dir="8100000" algn="tr" rotWithShape="0">
              <a:schemeClr val="bg1">
                <a:lumMod val="75000"/>
                <a:alpha val="50000"/>
              </a:schemeClr>
            </a:outerShdw>
          </a:effectLst>
        </p:spPr>
      </p:pic>
      <p:sp>
        <p:nvSpPr>
          <p:cNvPr id="24" name="テキスト">
            <a:extLst>
              <a:ext uri="{FF2B5EF4-FFF2-40B4-BE49-F238E27FC236}">
                <a16:creationId xmlns:a16="http://schemas.microsoft.com/office/drawing/2014/main" id="{F1622D94-6DF8-19A3-DBAE-6911E01D1A76}"/>
              </a:ext>
            </a:extLst>
          </p:cNvPr>
          <p:cNvSpPr txBox="1"/>
          <p:nvPr/>
        </p:nvSpPr>
        <p:spPr>
          <a:xfrm>
            <a:off x="252000" y="3783617"/>
            <a:ext cx="1374094" cy="307777"/>
          </a:xfrm>
          <a:prstGeom prst="rect">
            <a:avLst/>
          </a:prstGeom>
          <a:noFill/>
          <a:ln w="38100">
            <a:noFill/>
          </a:ln>
        </p:spPr>
        <p:txBody>
          <a:bodyPr wrap="none" rtlCol="0">
            <a:spAutoFit/>
          </a:bodyPr>
          <a:lstStyle/>
          <a:p>
            <a:pPr algn="ctr"/>
            <a:r>
              <a:rPr kumimoji="1" lang="ja-JP" altLang="en-US" sz="14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rPr>
              <a:t>コンセプトアート</a:t>
            </a:r>
            <a:endParaRPr kumimoji="1" lang="en-US" altLang="ja-JP" sz="14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endParaRPr>
          </a:p>
        </p:txBody>
      </p:sp>
      <p:pic>
        <p:nvPicPr>
          <p:cNvPr id="19" name="図" descr="テキスト が含まれている画像&#10;&#10;自動的に生成された説明">
            <a:extLst>
              <a:ext uri="{FF2B5EF4-FFF2-40B4-BE49-F238E27FC236}">
                <a16:creationId xmlns:a16="http://schemas.microsoft.com/office/drawing/2014/main" id="{A778A4CE-AF6B-820C-03FD-40DD402D27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12150" y="4728617"/>
            <a:ext cx="1080000" cy="1080000"/>
          </a:xfrm>
          <a:prstGeom prst="rect">
            <a:avLst/>
          </a:prstGeom>
        </p:spPr>
      </p:pic>
      <p:sp>
        <p:nvSpPr>
          <p:cNvPr id="11" name="テキスト">
            <a:extLst>
              <a:ext uri="{FF2B5EF4-FFF2-40B4-BE49-F238E27FC236}">
                <a16:creationId xmlns:a16="http://schemas.microsoft.com/office/drawing/2014/main" id="{A265D729-B18A-D9B6-5898-F96C838A44EF}"/>
              </a:ext>
            </a:extLst>
          </p:cNvPr>
          <p:cNvSpPr txBox="1"/>
          <p:nvPr/>
        </p:nvSpPr>
        <p:spPr>
          <a:xfrm>
            <a:off x="4268070" y="6519446"/>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-3-</a:t>
            </a:r>
            <a:endParaRPr kumimoji="1" lang="ja-JP" altLang="en-US" sz="1600" spc="300"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1858005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a:extLst>
              <a:ext uri="{FF2B5EF4-FFF2-40B4-BE49-F238E27FC236}">
                <a16:creationId xmlns:a16="http://schemas.microsoft.com/office/drawing/2014/main" id="{A265D729-B18A-D9B6-5898-F96C838A44EF}"/>
              </a:ext>
            </a:extLst>
          </p:cNvPr>
          <p:cNvSpPr txBox="1"/>
          <p:nvPr/>
        </p:nvSpPr>
        <p:spPr>
          <a:xfrm>
            <a:off x="4268070" y="6519446"/>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-4-</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10" name="タイトル">
            <a:extLst>
              <a:ext uri="{FF2B5EF4-FFF2-40B4-BE49-F238E27FC236}">
                <a16:creationId xmlns:a16="http://schemas.microsoft.com/office/drawing/2014/main" id="{18846AA1-3002-CEA7-CBA5-5B873F2CF484}"/>
              </a:ext>
            </a:extLst>
          </p:cNvPr>
          <p:cNvSpPr txBox="1"/>
          <p:nvPr/>
        </p:nvSpPr>
        <p:spPr>
          <a:xfrm>
            <a:off x="252000" y="180000"/>
            <a:ext cx="8640000" cy="468000"/>
          </a:xfrm>
          <a:prstGeom prst="rect">
            <a:avLst/>
          </a:prstGeom>
          <a:solidFill>
            <a:schemeClr val="bg1">
              <a:lumMod val="85000"/>
            </a:schemeClr>
          </a:solidFill>
        </p:spPr>
        <p:txBody>
          <a:bodyPr wrap="square" rtlCol="0" anchor="ctr">
            <a:noAutofit/>
          </a:bodyPr>
          <a:lstStyle/>
          <a:p>
            <a:pPr algn="ctr"/>
            <a:r>
              <a:rPr kumimoji="1" lang="ja-JP" altLang="en-US"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回せ！ぺん忍道畳</a:t>
            </a: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
        <p:nvSpPr>
          <p:cNvPr id="3" name="タイトル">
            <a:extLst>
              <a:ext uri="{FF2B5EF4-FFF2-40B4-BE49-F238E27FC236}">
                <a16:creationId xmlns:a16="http://schemas.microsoft.com/office/drawing/2014/main" id="{D01421CE-0011-C880-29FF-B9BD46332BE4}"/>
              </a:ext>
            </a:extLst>
          </p:cNvPr>
          <p:cNvSpPr txBox="1"/>
          <p:nvPr/>
        </p:nvSpPr>
        <p:spPr>
          <a:xfrm>
            <a:off x="1212030" y="1037605"/>
            <a:ext cx="1931939" cy="400110"/>
          </a:xfrm>
          <a:prstGeom prst="rect">
            <a:avLst/>
          </a:prstGeom>
          <a:noFill/>
        </p:spPr>
        <p:txBody>
          <a:bodyPr wrap="none" rtlCol="0" anchor="ctr">
            <a:noAutofit/>
          </a:bodyPr>
          <a:lstStyle/>
          <a:p>
            <a:pPr algn="ct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ja-JP" altLang="en-US"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担当箇所 </a:t>
            </a: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sp>
        <p:nvSpPr>
          <p:cNvPr id="4" name="テキスト">
            <a:extLst>
              <a:ext uri="{FF2B5EF4-FFF2-40B4-BE49-F238E27FC236}">
                <a16:creationId xmlns:a16="http://schemas.microsoft.com/office/drawing/2014/main" id="{10FD3C1D-695B-C4AB-54D2-788326449ECF}"/>
              </a:ext>
            </a:extLst>
          </p:cNvPr>
          <p:cNvSpPr txBox="1"/>
          <p:nvPr/>
        </p:nvSpPr>
        <p:spPr>
          <a:xfrm>
            <a:off x="252000" y="1512000"/>
            <a:ext cx="3786614" cy="1292662"/>
          </a:xfrm>
          <a:prstGeom prst="rect">
            <a:avLst/>
          </a:prstGeom>
          <a:noFill/>
          <a:ln w="38100">
            <a:noFill/>
          </a:ln>
        </p:spPr>
        <p:txBody>
          <a:bodyPr wrap="none" rtlCol="0" anchor="ctr">
            <a:spAutoFit/>
          </a:bodyPr>
          <a:lstStyle/>
          <a:p>
            <a:r>
              <a:rPr kumimoji="1" lang="ja-JP" altLang="en-US" dirty="0">
                <a:solidFill>
                  <a:srgbClr val="FF7C80"/>
                </a:solidFill>
                <a:latin typeface="ＭＳ Ｐゴシック" panose="020B0600070205080204" pitchFamily="50" charset="-128"/>
                <a:ea typeface="ＭＳ Ｐゴシック" panose="020B0600070205080204" pitchFamily="50" charset="-128"/>
              </a:rPr>
              <a:t>チームリーダー</a:t>
            </a:r>
            <a:endParaRPr kumimoji="1" lang="en-US" altLang="ja-JP" sz="1400" dirty="0">
              <a:solidFill>
                <a:srgbClr val="FF7C80"/>
              </a:solidFill>
              <a:latin typeface="ＭＳ Ｐゴシック" panose="020B0600070205080204" pitchFamily="50" charset="-128"/>
              <a:ea typeface="ＭＳ Ｐゴシック" panose="020B0600070205080204" pitchFamily="50" charset="-128"/>
            </a:endParaRPr>
          </a:p>
          <a:p>
            <a:r>
              <a:rPr kumimoji="1" lang="ja-JP" altLang="en-US" sz="1400" dirty="0">
                <a:solidFill>
                  <a:srgbClr val="FF7C80"/>
                </a:solidFill>
                <a:latin typeface="ＭＳ Ｐゴシック" panose="020B0600070205080204" pitchFamily="50" charset="-128"/>
                <a:ea typeface="ＭＳ Ｐゴシック" panose="020B0600070205080204" pitchFamily="50" charset="-128"/>
              </a:rPr>
              <a:t>　　</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メンバーの意見の取りまとめや進捗確認</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dirty="0">
                <a:solidFill>
                  <a:srgbClr val="FF7C80"/>
                </a:solidFill>
                <a:latin typeface="ＭＳ Ｐゴシック" panose="020B0600070205080204" pitchFamily="50" charset="-128"/>
                <a:ea typeface="ＭＳ Ｐゴシック" panose="020B0600070205080204" pitchFamily="50" charset="-128"/>
              </a:rPr>
              <a:t>プログラマー</a:t>
            </a:r>
            <a:endParaRPr kumimoji="1" lang="en-US" altLang="ja-JP" dirty="0">
              <a:solidFill>
                <a:srgbClr val="FF7C80"/>
              </a:solidFill>
              <a:latin typeface="ＭＳ Ｐゴシック" panose="020B0600070205080204" pitchFamily="50" charset="-128"/>
              <a:ea typeface="ＭＳ Ｐゴシック" panose="020B0600070205080204" pitchFamily="50" charset="-128"/>
            </a:endParaRP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タイトルシーン、チュートリアル、タイマー処理</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pic>
        <p:nvPicPr>
          <p:cNvPr id="19" name="図 18">
            <a:extLst>
              <a:ext uri="{FF2B5EF4-FFF2-40B4-BE49-F238E27FC236}">
                <a16:creationId xmlns:a16="http://schemas.microsoft.com/office/drawing/2014/main" id="{E2451A3E-A42C-2625-FEA3-14A25CCD93B7}"/>
              </a:ext>
            </a:extLst>
          </p:cNvPr>
          <p:cNvPicPr>
            <a:picLocks noChangeAspect="1"/>
          </p:cNvPicPr>
          <p:nvPr/>
        </p:nvPicPr>
        <p:blipFill>
          <a:blip r:embed="rId2"/>
          <a:stretch>
            <a:fillRect/>
          </a:stretch>
        </p:blipFill>
        <p:spPr>
          <a:xfrm>
            <a:off x="4611951" y="1080000"/>
            <a:ext cx="4280050" cy="1715056"/>
          </a:xfrm>
          <a:prstGeom prst="rect">
            <a:avLst/>
          </a:prstGeom>
          <a:effectLst>
            <a:outerShdw dist="63500" dir="8100000" algn="tr" rotWithShape="0">
              <a:schemeClr val="bg1">
                <a:lumMod val="75000"/>
                <a:alpha val="50000"/>
              </a:schemeClr>
            </a:outerShdw>
          </a:effectLst>
        </p:spPr>
      </p:pic>
      <p:sp>
        <p:nvSpPr>
          <p:cNvPr id="20" name="テキスト">
            <a:extLst>
              <a:ext uri="{FF2B5EF4-FFF2-40B4-BE49-F238E27FC236}">
                <a16:creationId xmlns:a16="http://schemas.microsoft.com/office/drawing/2014/main" id="{278CBDC6-7AAF-DF34-8AE1-0B2C65B05420}"/>
              </a:ext>
            </a:extLst>
          </p:cNvPr>
          <p:cNvSpPr txBox="1"/>
          <p:nvPr/>
        </p:nvSpPr>
        <p:spPr>
          <a:xfrm>
            <a:off x="4611951" y="2795056"/>
            <a:ext cx="1954381" cy="276999"/>
          </a:xfrm>
          <a:prstGeom prst="rect">
            <a:avLst/>
          </a:prstGeom>
          <a:noFill/>
          <a:ln w="38100">
            <a:noFill/>
          </a:ln>
        </p:spPr>
        <p:txBody>
          <a:bodyPr wrap="none" rtlCol="0">
            <a:spAutoFit/>
          </a:bodyPr>
          <a:lstStyle/>
          <a:p>
            <a:pPr algn="ctr"/>
            <a:r>
              <a:rPr kumimoji="1" lang="ja-JP" altLang="en-US" sz="1200" dirty="0">
                <a:ln w="12700">
                  <a:noFill/>
                </a:ln>
                <a:solidFill>
                  <a:schemeClr val="tx1">
                    <a:lumMod val="75000"/>
                    <a:lumOff val="25000"/>
                  </a:schemeClr>
                </a:solidFill>
                <a:latin typeface="ＭＳ Ｐゴシック" panose="020B0600070205080204" pitchFamily="50" charset="-128"/>
                <a:ea typeface="ＭＳ Ｐゴシック" panose="020B0600070205080204" pitchFamily="50" charset="-128"/>
              </a:rPr>
              <a:t>スプレッドシートで進捗管理</a:t>
            </a:r>
            <a:endParaRPr kumimoji="1" lang="en-US" altLang="ja-JP" sz="1200" dirty="0">
              <a:ln w="12700">
                <a:noFill/>
              </a:ln>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26" name="テキスト">
            <a:extLst>
              <a:ext uri="{FF2B5EF4-FFF2-40B4-BE49-F238E27FC236}">
                <a16:creationId xmlns:a16="http://schemas.microsoft.com/office/drawing/2014/main" id="{0C541BDD-F472-9967-87AD-0DF3AC71B815}"/>
              </a:ext>
            </a:extLst>
          </p:cNvPr>
          <p:cNvSpPr txBox="1"/>
          <p:nvPr/>
        </p:nvSpPr>
        <p:spPr>
          <a:xfrm>
            <a:off x="1919445" y="3625873"/>
            <a:ext cx="6489277" cy="523220"/>
          </a:xfrm>
          <a:prstGeom prst="rect">
            <a:avLst/>
          </a:prstGeom>
          <a:noFill/>
          <a:ln w="38100">
            <a:noFill/>
          </a:ln>
        </p:spPr>
        <p:txBody>
          <a:bodyPr wrap="none" rtlCol="0" anchor="ctr">
            <a:spAutoFit/>
          </a:bodyPr>
          <a:lstStyle/>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プロトタイプ</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では</a:t>
            </a:r>
            <a:r>
              <a:rPr lang="en-US" altLang="ja-JP" sz="1400" dirty="0" err="1">
                <a:solidFill>
                  <a:srgbClr val="4472C4"/>
                </a:solidFill>
                <a:latin typeface="ＭＳ ゴシック" panose="020B0609070205080204" pitchFamily="49" charset="-128"/>
                <a:ea typeface="ＭＳ ゴシック" panose="020B0609070205080204" pitchFamily="49" charset="-128"/>
              </a:rPr>
              <a:t>Transform.Rotate</a:t>
            </a:r>
            <a:r>
              <a:rPr lang="ja-JP" altLang="en-US" sz="1200" dirty="0">
                <a:solidFill>
                  <a:schemeClr val="tx1">
                    <a:lumMod val="75000"/>
                    <a:lumOff val="25000"/>
                  </a:schemeClr>
                </a:solidFill>
                <a:latin typeface="ＭＳ ゴシック" panose="020B0609070205080204" pitchFamily="49" charset="-128"/>
                <a:ea typeface="ＭＳ ゴシック" panose="020B0609070205080204" pitchFamily="49" charset="-128"/>
              </a:rPr>
              <a:t>で</a:t>
            </a:r>
            <a:r>
              <a:rPr lang="ja-JP" altLang="en-US" sz="1400" dirty="0">
                <a:solidFill>
                  <a:schemeClr val="tx1">
                    <a:lumMod val="75000"/>
                    <a:lumOff val="25000"/>
                  </a:schemeClr>
                </a:solidFill>
                <a:latin typeface="ＭＳ ゴシック" panose="020B0609070205080204" pitchFamily="49" charset="-128"/>
                <a:ea typeface="ＭＳ ゴシック" panose="020B0609070205080204" pitchFamily="49" charset="-128"/>
              </a:rPr>
              <a:t>回転の処理</a:t>
            </a:r>
            <a:r>
              <a:rPr lang="ja-JP" altLang="en-US" sz="1200" dirty="0">
                <a:solidFill>
                  <a:schemeClr val="tx1">
                    <a:lumMod val="75000"/>
                    <a:lumOff val="25000"/>
                  </a:schemeClr>
                </a:solidFill>
                <a:latin typeface="ＭＳ ゴシック" panose="020B0609070205080204" pitchFamily="49" charset="-128"/>
                <a:ea typeface="ＭＳ ゴシック" panose="020B0609070205080204" pitchFamily="49" charset="-128"/>
              </a:rPr>
              <a:t>を</a:t>
            </a:r>
            <a:r>
              <a:rPr lang="ja-JP" altLang="en-US" sz="1400" dirty="0">
                <a:solidFill>
                  <a:schemeClr val="tx1">
                    <a:lumMod val="75000"/>
                    <a:lumOff val="25000"/>
                  </a:schemeClr>
                </a:solidFill>
                <a:latin typeface="ＭＳ ゴシック" panose="020B0609070205080204" pitchFamily="49" charset="-128"/>
                <a:ea typeface="ＭＳ ゴシック" panose="020B0609070205080204" pitchFamily="49" charset="-128"/>
              </a:rPr>
              <a:t>行っていましたが、</a:t>
            </a:r>
            <a:endParaRPr lang="en-US" altLang="ja-JP" sz="1400" dirty="0">
              <a:solidFill>
                <a:schemeClr val="tx1">
                  <a:lumMod val="75000"/>
                  <a:lumOff val="25000"/>
                </a:schemeClr>
              </a:solidFill>
              <a:latin typeface="ＭＳ ゴシック" panose="020B0609070205080204" pitchFamily="49" charset="-128"/>
              <a:ea typeface="ＭＳ ゴシック" panose="020B0609070205080204" pitchFamily="49" charset="-128"/>
            </a:endParaRPr>
          </a:p>
          <a:p>
            <a:r>
              <a:rPr lang="en-US" altLang="ja-JP" sz="1400" dirty="0" err="1">
                <a:solidFill>
                  <a:schemeClr val="tx1">
                    <a:lumMod val="75000"/>
                    <a:lumOff val="25000"/>
                  </a:schemeClr>
                </a:solidFill>
                <a:latin typeface="ＭＳ ゴシック" panose="020B0609070205080204" pitchFamily="49" charset="-128"/>
                <a:ea typeface="ＭＳ ゴシック" panose="020B0609070205080204" pitchFamily="49" charset="-128"/>
              </a:rPr>
              <a:t>DOTween</a:t>
            </a:r>
            <a:r>
              <a:rPr lang="ja-JP" altLang="en-US" sz="1200" dirty="0">
                <a:solidFill>
                  <a:schemeClr val="tx1">
                    <a:lumMod val="75000"/>
                    <a:lumOff val="25000"/>
                  </a:schemeClr>
                </a:solidFill>
                <a:latin typeface="ＭＳ ゴシック" panose="020B0609070205080204" pitchFamily="49" charset="-128"/>
                <a:ea typeface="ＭＳ ゴシック" panose="020B0609070205080204" pitchFamily="49" charset="-128"/>
              </a:rPr>
              <a:t>の</a:t>
            </a:r>
            <a:r>
              <a:rPr lang="en-US" altLang="ja-JP" sz="1400" dirty="0" err="1">
                <a:solidFill>
                  <a:srgbClr val="4472C4"/>
                </a:solidFill>
                <a:latin typeface="ＭＳ ゴシック" panose="020B0609070205080204" pitchFamily="49" charset="-128"/>
                <a:ea typeface="ＭＳ ゴシック" panose="020B0609070205080204" pitchFamily="49" charset="-128"/>
              </a:rPr>
              <a:t>Ease.InOutQuart</a:t>
            </a:r>
            <a:r>
              <a:rPr lang="ja-JP" altLang="en-US" sz="1200" dirty="0">
                <a:solidFill>
                  <a:schemeClr val="tx1">
                    <a:lumMod val="75000"/>
                    <a:lumOff val="25000"/>
                  </a:schemeClr>
                </a:solidFill>
                <a:latin typeface="ＭＳ ゴシック" panose="020B0609070205080204" pitchFamily="49" charset="-128"/>
                <a:ea typeface="ＭＳ ゴシック" panose="020B0609070205080204" pitchFamily="49" charset="-128"/>
              </a:rPr>
              <a:t>に</a:t>
            </a:r>
            <a:r>
              <a:rPr lang="ja-JP" altLang="en-US" sz="1400" dirty="0">
                <a:solidFill>
                  <a:schemeClr val="tx1">
                    <a:lumMod val="75000"/>
                    <a:lumOff val="25000"/>
                  </a:schemeClr>
                </a:solidFill>
                <a:latin typeface="ＭＳ ゴシック" panose="020B0609070205080204" pitchFamily="49" charset="-128"/>
                <a:ea typeface="ＭＳ ゴシック" panose="020B0609070205080204" pitchFamily="49" charset="-128"/>
              </a:rPr>
              <a:t>変更することで</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気持ちよい操作感</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実現できました。</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grpSp>
        <p:nvGrpSpPr>
          <p:cNvPr id="1037" name="グループ化 1036">
            <a:extLst>
              <a:ext uri="{FF2B5EF4-FFF2-40B4-BE49-F238E27FC236}">
                <a16:creationId xmlns:a16="http://schemas.microsoft.com/office/drawing/2014/main" id="{E9B44948-7B96-8134-2436-6BA5B4317AC1}"/>
              </a:ext>
            </a:extLst>
          </p:cNvPr>
          <p:cNvGrpSpPr/>
          <p:nvPr/>
        </p:nvGrpSpPr>
        <p:grpSpPr>
          <a:xfrm>
            <a:off x="3906177" y="4633526"/>
            <a:ext cx="2082943" cy="1512274"/>
            <a:chOff x="252000" y="3615389"/>
            <a:chExt cx="2082943" cy="1512274"/>
          </a:xfrm>
        </p:grpSpPr>
        <p:sp>
          <p:nvSpPr>
            <p:cNvPr id="48" name="テキスト">
              <a:extLst>
                <a:ext uri="{FF2B5EF4-FFF2-40B4-BE49-F238E27FC236}">
                  <a16:creationId xmlns:a16="http://schemas.microsoft.com/office/drawing/2014/main" id="{578B10BA-43A7-B81D-9851-2E0A9ECAAB96}"/>
                </a:ext>
              </a:extLst>
            </p:cNvPr>
            <p:cNvSpPr txBox="1"/>
            <p:nvPr/>
          </p:nvSpPr>
          <p:spPr>
            <a:xfrm>
              <a:off x="252000" y="3615389"/>
              <a:ext cx="1826141" cy="338554"/>
            </a:xfrm>
            <a:prstGeom prst="rect">
              <a:avLst/>
            </a:prstGeom>
            <a:noFill/>
            <a:ln w="38100">
              <a:noFill/>
            </a:ln>
          </p:spPr>
          <p:txBody>
            <a:bodyPr wrap="none" rtlCol="0" anchor="ctr">
              <a:spAutoFit/>
            </a:bodyPr>
            <a:lstStyle/>
            <a:p>
              <a:r>
                <a:rPr lang="en-US" altLang="ja-JP" sz="1600" dirty="0" err="1">
                  <a:solidFill>
                    <a:srgbClr val="4472C4"/>
                  </a:solidFill>
                  <a:latin typeface="ＭＳ ゴシック" panose="020B0609070205080204" pitchFamily="49" charset="-128"/>
                  <a:ea typeface="ＭＳ ゴシック" panose="020B0609070205080204" pitchFamily="49" charset="-128"/>
                </a:rPr>
                <a:t>Transform.Rotate</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49" name="長方形">
              <a:extLst>
                <a:ext uri="{FF2B5EF4-FFF2-40B4-BE49-F238E27FC236}">
                  <a16:creationId xmlns:a16="http://schemas.microsoft.com/office/drawing/2014/main" id="{F17F9545-A692-812F-C669-0288376D66E2}"/>
                </a:ext>
              </a:extLst>
            </p:cNvPr>
            <p:cNvSpPr/>
            <p:nvPr/>
          </p:nvSpPr>
          <p:spPr>
            <a:xfrm flipV="1">
              <a:off x="713986" y="3959998"/>
              <a:ext cx="1620957" cy="900000"/>
            </a:xfrm>
            <a:custGeom>
              <a:avLst/>
              <a:gdLst>
                <a:gd name="connsiteX0" fmla="*/ 0 w 1620957"/>
                <a:gd name="connsiteY0" fmla="*/ 0 h 900000"/>
                <a:gd name="connsiteX1" fmla="*/ 1620957 w 1620957"/>
                <a:gd name="connsiteY1" fmla="*/ 0 h 900000"/>
                <a:gd name="connsiteX2" fmla="*/ 1620957 w 1620957"/>
                <a:gd name="connsiteY2" fmla="*/ 900000 h 900000"/>
                <a:gd name="connsiteX3" fmla="*/ 0 w 1620957"/>
                <a:gd name="connsiteY3" fmla="*/ 900000 h 900000"/>
                <a:gd name="connsiteX4" fmla="*/ 0 w 1620957"/>
                <a:gd name="connsiteY4" fmla="*/ 0 h 900000"/>
                <a:gd name="connsiteX0" fmla="*/ 0 w 1712397"/>
                <a:gd name="connsiteY0" fmla="*/ 900000 h 991440"/>
                <a:gd name="connsiteX1" fmla="*/ 0 w 1712397"/>
                <a:gd name="connsiteY1" fmla="*/ 0 h 991440"/>
                <a:gd name="connsiteX2" fmla="*/ 1620957 w 1712397"/>
                <a:gd name="connsiteY2" fmla="*/ 0 h 991440"/>
                <a:gd name="connsiteX3" fmla="*/ 1712397 w 1712397"/>
                <a:gd name="connsiteY3" fmla="*/ 991440 h 991440"/>
                <a:gd name="connsiteX0" fmla="*/ 0 w 1620957"/>
                <a:gd name="connsiteY0" fmla="*/ 900000 h 900000"/>
                <a:gd name="connsiteX1" fmla="*/ 0 w 1620957"/>
                <a:gd name="connsiteY1" fmla="*/ 0 h 900000"/>
                <a:gd name="connsiteX2" fmla="*/ 1620957 w 1620957"/>
                <a:gd name="connsiteY2" fmla="*/ 0 h 900000"/>
                <a:gd name="connsiteX3" fmla="*/ 1440255 w 1620957"/>
                <a:gd name="connsiteY3" fmla="*/ 320155 h 900000"/>
                <a:gd name="connsiteX0" fmla="*/ 0 w 1695303"/>
                <a:gd name="connsiteY0" fmla="*/ 900000 h 900000"/>
                <a:gd name="connsiteX1" fmla="*/ 0 w 1695303"/>
                <a:gd name="connsiteY1" fmla="*/ 0 h 900000"/>
                <a:gd name="connsiteX2" fmla="*/ 1620957 w 1695303"/>
                <a:gd name="connsiteY2" fmla="*/ 0 h 900000"/>
                <a:gd name="connsiteX3" fmla="*/ 1351830 w 1695303"/>
                <a:gd name="connsiteY3" fmla="*/ 166441 h 900000"/>
                <a:gd name="connsiteX4" fmla="*/ 1440255 w 1695303"/>
                <a:gd name="connsiteY4" fmla="*/ 320155 h 900000"/>
                <a:gd name="connsiteX0" fmla="*/ 0 w 1699519"/>
                <a:gd name="connsiteY0" fmla="*/ 900000 h 900000"/>
                <a:gd name="connsiteX1" fmla="*/ 0 w 1699519"/>
                <a:gd name="connsiteY1" fmla="*/ 0 h 900000"/>
                <a:gd name="connsiteX2" fmla="*/ 1620957 w 1699519"/>
                <a:gd name="connsiteY2" fmla="*/ 0 h 900000"/>
                <a:gd name="connsiteX3" fmla="*/ 1440255 w 1699519"/>
                <a:gd name="connsiteY3" fmla="*/ 320155 h 900000"/>
                <a:gd name="connsiteX0" fmla="*/ 0 w 1620957"/>
                <a:gd name="connsiteY0" fmla="*/ 900000 h 900000"/>
                <a:gd name="connsiteX1" fmla="*/ 0 w 1620957"/>
                <a:gd name="connsiteY1" fmla="*/ 0 h 900000"/>
                <a:gd name="connsiteX2" fmla="*/ 1620957 w 1620957"/>
                <a:gd name="connsiteY2" fmla="*/ 0 h 900000"/>
              </a:gdLst>
              <a:ahLst/>
              <a:cxnLst>
                <a:cxn ang="0">
                  <a:pos x="connsiteX0" y="connsiteY0"/>
                </a:cxn>
                <a:cxn ang="0">
                  <a:pos x="connsiteX1" y="connsiteY1"/>
                </a:cxn>
                <a:cxn ang="0">
                  <a:pos x="connsiteX2" y="connsiteY2"/>
                </a:cxn>
              </a:cxnLst>
              <a:rect l="l" t="t" r="r" b="b"/>
              <a:pathLst>
                <a:path w="1620957" h="900000">
                  <a:moveTo>
                    <a:pt x="0" y="900000"/>
                  </a:moveTo>
                  <a:lnTo>
                    <a:pt x="0" y="0"/>
                  </a:lnTo>
                  <a:lnTo>
                    <a:pt x="1620957" y="0"/>
                  </a:lnTo>
                </a:path>
              </a:pathLst>
            </a:custGeom>
            <a:noFill/>
            <a:ln w="3810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0" name="テキスト">
              <a:extLst>
                <a:ext uri="{FF2B5EF4-FFF2-40B4-BE49-F238E27FC236}">
                  <a16:creationId xmlns:a16="http://schemas.microsoft.com/office/drawing/2014/main" id="{F03840BD-ABF9-890F-F80B-9397FADE404B}"/>
                </a:ext>
              </a:extLst>
            </p:cNvPr>
            <p:cNvSpPr txBox="1"/>
            <p:nvPr/>
          </p:nvSpPr>
          <p:spPr>
            <a:xfrm>
              <a:off x="1919445" y="4881442"/>
              <a:ext cx="415498" cy="246221"/>
            </a:xfrm>
            <a:prstGeom prst="rect">
              <a:avLst/>
            </a:prstGeom>
            <a:noFill/>
            <a:ln w="38100">
              <a:noFill/>
            </a:ln>
          </p:spPr>
          <p:txBody>
            <a:bodyPr wrap="none" rtlCol="0" anchor="ctr">
              <a:spAutoFit/>
            </a:bodyPr>
            <a:lstStyle/>
            <a:p>
              <a:pPr algn="ct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time</a:t>
              </a:r>
            </a:p>
          </p:txBody>
        </p:sp>
        <p:sp>
          <p:nvSpPr>
            <p:cNvPr id="51" name="テキスト">
              <a:extLst>
                <a:ext uri="{FF2B5EF4-FFF2-40B4-BE49-F238E27FC236}">
                  <a16:creationId xmlns:a16="http://schemas.microsoft.com/office/drawing/2014/main" id="{7C2B7B72-E061-9910-EA26-60BB4A9CB088}"/>
                </a:ext>
              </a:extLst>
            </p:cNvPr>
            <p:cNvSpPr txBox="1"/>
            <p:nvPr/>
          </p:nvSpPr>
          <p:spPr>
            <a:xfrm>
              <a:off x="252000" y="3959998"/>
              <a:ext cx="461986" cy="246221"/>
            </a:xfrm>
            <a:prstGeom prst="rect">
              <a:avLst/>
            </a:prstGeom>
            <a:noFill/>
            <a:ln w="38100">
              <a:noFill/>
            </a:ln>
          </p:spPr>
          <p:txBody>
            <a:bodyPr wrap="none" rtlCol="0" anchor="ctr">
              <a:spAutoFit/>
            </a:bodyPr>
            <a:lstStyle/>
            <a:p>
              <a:pPr algn="ct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value</a:t>
              </a:r>
            </a:p>
          </p:txBody>
        </p:sp>
        <p:cxnSp>
          <p:nvCxnSpPr>
            <p:cNvPr id="53" name="直線コネクタ 52">
              <a:extLst>
                <a:ext uri="{FF2B5EF4-FFF2-40B4-BE49-F238E27FC236}">
                  <a16:creationId xmlns:a16="http://schemas.microsoft.com/office/drawing/2014/main" id="{CEC68AAC-D4B5-9CBD-1C4B-8F47D6267EBA}"/>
                </a:ext>
              </a:extLst>
            </p:cNvPr>
            <p:cNvCxnSpPr>
              <a:cxnSpLocks/>
              <a:stCxn id="49" idx="1"/>
            </p:cNvCxnSpPr>
            <p:nvPr/>
          </p:nvCxnSpPr>
          <p:spPr>
            <a:xfrm flipV="1">
              <a:off x="713986" y="4053339"/>
              <a:ext cx="1567660" cy="806659"/>
            </a:xfrm>
            <a:prstGeom prst="line">
              <a:avLst/>
            </a:prstGeom>
            <a:ln w="38100" cap="rnd">
              <a:solidFill>
                <a:schemeClr val="bg1">
                  <a:lumMod val="50000"/>
                </a:schemeClr>
              </a:solidFill>
              <a:round/>
            </a:ln>
          </p:spPr>
          <p:style>
            <a:lnRef idx="1">
              <a:schemeClr val="accent1"/>
            </a:lnRef>
            <a:fillRef idx="0">
              <a:schemeClr val="accent1"/>
            </a:fillRef>
            <a:effectRef idx="0">
              <a:schemeClr val="accent1"/>
            </a:effectRef>
            <a:fontRef idx="minor">
              <a:schemeClr val="tx1"/>
            </a:fontRef>
          </p:style>
        </p:cxnSp>
      </p:grpSp>
      <p:grpSp>
        <p:nvGrpSpPr>
          <p:cNvPr id="1038" name="グループ化 1037">
            <a:extLst>
              <a:ext uri="{FF2B5EF4-FFF2-40B4-BE49-F238E27FC236}">
                <a16:creationId xmlns:a16="http://schemas.microsoft.com/office/drawing/2014/main" id="{1F8FE2EA-2306-C98C-C389-7D78EBE9D12C}"/>
              </a:ext>
            </a:extLst>
          </p:cNvPr>
          <p:cNvGrpSpPr/>
          <p:nvPr/>
        </p:nvGrpSpPr>
        <p:grpSpPr>
          <a:xfrm>
            <a:off x="6165404" y="4642691"/>
            <a:ext cx="2082943" cy="1512274"/>
            <a:chOff x="252000" y="5176723"/>
            <a:chExt cx="2082943" cy="1512274"/>
          </a:xfrm>
        </p:grpSpPr>
        <p:sp>
          <p:nvSpPr>
            <p:cNvPr id="1027" name="テキスト">
              <a:extLst>
                <a:ext uri="{FF2B5EF4-FFF2-40B4-BE49-F238E27FC236}">
                  <a16:creationId xmlns:a16="http://schemas.microsoft.com/office/drawing/2014/main" id="{4E0C7419-7E54-F63E-664D-A4B73BE5A831}"/>
                </a:ext>
              </a:extLst>
            </p:cNvPr>
            <p:cNvSpPr txBox="1"/>
            <p:nvPr/>
          </p:nvSpPr>
          <p:spPr>
            <a:xfrm>
              <a:off x="252000" y="5176723"/>
              <a:ext cx="1723549" cy="338554"/>
            </a:xfrm>
            <a:prstGeom prst="rect">
              <a:avLst/>
            </a:prstGeom>
            <a:noFill/>
            <a:ln w="38100">
              <a:noFill/>
            </a:ln>
          </p:spPr>
          <p:txBody>
            <a:bodyPr wrap="none" rtlCol="0" anchor="ctr">
              <a:spAutoFit/>
            </a:bodyPr>
            <a:lstStyle/>
            <a:p>
              <a:r>
                <a:rPr lang="en-US" altLang="ja-JP" sz="1600" dirty="0" err="1">
                  <a:solidFill>
                    <a:srgbClr val="4472C4"/>
                  </a:solidFill>
                  <a:latin typeface="ＭＳ ゴシック" panose="020B0609070205080204" pitchFamily="49" charset="-128"/>
                  <a:ea typeface="ＭＳ ゴシック" panose="020B0609070205080204" pitchFamily="49" charset="-128"/>
                </a:rPr>
                <a:t>Ease.InOutQuart</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028" name="長方形">
              <a:extLst>
                <a:ext uri="{FF2B5EF4-FFF2-40B4-BE49-F238E27FC236}">
                  <a16:creationId xmlns:a16="http://schemas.microsoft.com/office/drawing/2014/main" id="{732DA665-158B-221B-D896-9379BDF9BDC3}"/>
                </a:ext>
              </a:extLst>
            </p:cNvPr>
            <p:cNvSpPr/>
            <p:nvPr/>
          </p:nvSpPr>
          <p:spPr>
            <a:xfrm flipV="1">
              <a:off x="713986" y="5521332"/>
              <a:ext cx="1620957" cy="900000"/>
            </a:xfrm>
            <a:custGeom>
              <a:avLst/>
              <a:gdLst>
                <a:gd name="connsiteX0" fmla="*/ 0 w 1620957"/>
                <a:gd name="connsiteY0" fmla="*/ 0 h 900000"/>
                <a:gd name="connsiteX1" fmla="*/ 1620957 w 1620957"/>
                <a:gd name="connsiteY1" fmla="*/ 0 h 900000"/>
                <a:gd name="connsiteX2" fmla="*/ 1620957 w 1620957"/>
                <a:gd name="connsiteY2" fmla="*/ 900000 h 900000"/>
                <a:gd name="connsiteX3" fmla="*/ 0 w 1620957"/>
                <a:gd name="connsiteY3" fmla="*/ 900000 h 900000"/>
                <a:gd name="connsiteX4" fmla="*/ 0 w 1620957"/>
                <a:gd name="connsiteY4" fmla="*/ 0 h 900000"/>
                <a:gd name="connsiteX0" fmla="*/ 0 w 1712397"/>
                <a:gd name="connsiteY0" fmla="*/ 900000 h 991440"/>
                <a:gd name="connsiteX1" fmla="*/ 0 w 1712397"/>
                <a:gd name="connsiteY1" fmla="*/ 0 h 991440"/>
                <a:gd name="connsiteX2" fmla="*/ 1620957 w 1712397"/>
                <a:gd name="connsiteY2" fmla="*/ 0 h 991440"/>
                <a:gd name="connsiteX3" fmla="*/ 1712397 w 1712397"/>
                <a:gd name="connsiteY3" fmla="*/ 991440 h 991440"/>
                <a:gd name="connsiteX0" fmla="*/ 0 w 1620957"/>
                <a:gd name="connsiteY0" fmla="*/ 900000 h 900000"/>
                <a:gd name="connsiteX1" fmla="*/ 0 w 1620957"/>
                <a:gd name="connsiteY1" fmla="*/ 0 h 900000"/>
                <a:gd name="connsiteX2" fmla="*/ 1620957 w 1620957"/>
                <a:gd name="connsiteY2" fmla="*/ 0 h 900000"/>
                <a:gd name="connsiteX3" fmla="*/ 1440255 w 1620957"/>
                <a:gd name="connsiteY3" fmla="*/ 320155 h 900000"/>
                <a:gd name="connsiteX0" fmla="*/ 0 w 1695303"/>
                <a:gd name="connsiteY0" fmla="*/ 900000 h 900000"/>
                <a:gd name="connsiteX1" fmla="*/ 0 w 1695303"/>
                <a:gd name="connsiteY1" fmla="*/ 0 h 900000"/>
                <a:gd name="connsiteX2" fmla="*/ 1620957 w 1695303"/>
                <a:gd name="connsiteY2" fmla="*/ 0 h 900000"/>
                <a:gd name="connsiteX3" fmla="*/ 1351830 w 1695303"/>
                <a:gd name="connsiteY3" fmla="*/ 166441 h 900000"/>
                <a:gd name="connsiteX4" fmla="*/ 1440255 w 1695303"/>
                <a:gd name="connsiteY4" fmla="*/ 320155 h 900000"/>
                <a:gd name="connsiteX0" fmla="*/ 0 w 1699519"/>
                <a:gd name="connsiteY0" fmla="*/ 900000 h 900000"/>
                <a:gd name="connsiteX1" fmla="*/ 0 w 1699519"/>
                <a:gd name="connsiteY1" fmla="*/ 0 h 900000"/>
                <a:gd name="connsiteX2" fmla="*/ 1620957 w 1699519"/>
                <a:gd name="connsiteY2" fmla="*/ 0 h 900000"/>
                <a:gd name="connsiteX3" fmla="*/ 1440255 w 1699519"/>
                <a:gd name="connsiteY3" fmla="*/ 320155 h 900000"/>
                <a:gd name="connsiteX0" fmla="*/ 0 w 1620957"/>
                <a:gd name="connsiteY0" fmla="*/ 900000 h 900000"/>
                <a:gd name="connsiteX1" fmla="*/ 0 w 1620957"/>
                <a:gd name="connsiteY1" fmla="*/ 0 h 900000"/>
                <a:gd name="connsiteX2" fmla="*/ 1620957 w 1620957"/>
                <a:gd name="connsiteY2" fmla="*/ 0 h 900000"/>
              </a:gdLst>
              <a:ahLst/>
              <a:cxnLst>
                <a:cxn ang="0">
                  <a:pos x="connsiteX0" y="connsiteY0"/>
                </a:cxn>
                <a:cxn ang="0">
                  <a:pos x="connsiteX1" y="connsiteY1"/>
                </a:cxn>
                <a:cxn ang="0">
                  <a:pos x="connsiteX2" y="connsiteY2"/>
                </a:cxn>
              </a:cxnLst>
              <a:rect l="l" t="t" r="r" b="b"/>
              <a:pathLst>
                <a:path w="1620957" h="900000">
                  <a:moveTo>
                    <a:pt x="0" y="900000"/>
                  </a:moveTo>
                  <a:lnTo>
                    <a:pt x="0" y="0"/>
                  </a:lnTo>
                  <a:lnTo>
                    <a:pt x="1620957" y="0"/>
                  </a:lnTo>
                </a:path>
              </a:pathLst>
            </a:custGeom>
            <a:noFill/>
            <a:ln w="3810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29" name="テキスト">
              <a:extLst>
                <a:ext uri="{FF2B5EF4-FFF2-40B4-BE49-F238E27FC236}">
                  <a16:creationId xmlns:a16="http://schemas.microsoft.com/office/drawing/2014/main" id="{3E073622-9BCD-E1A3-2071-2F0F96783F3A}"/>
                </a:ext>
              </a:extLst>
            </p:cNvPr>
            <p:cNvSpPr txBox="1"/>
            <p:nvPr/>
          </p:nvSpPr>
          <p:spPr>
            <a:xfrm>
              <a:off x="1919445" y="6442776"/>
              <a:ext cx="415498" cy="246221"/>
            </a:xfrm>
            <a:prstGeom prst="rect">
              <a:avLst/>
            </a:prstGeom>
            <a:noFill/>
            <a:ln w="38100">
              <a:noFill/>
            </a:ln>
          </p:spPr>
          <p:txBody>
            <a:bodyPr wrap="none" rtlCol="0" anchor="ctr">
              <a:spAutoFit/>
            </a:bodyPr>
            <a:lstStyle/>
            <a:p>
              <a:pPr algn="ct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time</a:t>
              </a:r>
            </a:p>
          </p:txBody>
        </p:sp>
        <p:sp>
          <p:nvSpPr>
            <p:cNvPr id="1030" name="テキスト">
              <a:extLst>
                <a:ext uri="{FF2B5EF4-FFF2-40B4-BE49-F238E27FC236}">
                  <a16:creationId xmlns:a16="http://schemas.microsoft.com/office/drawing/2014/main" id="{907AC4F3-F866-B61D-3D77-5457EE4158E7}"/>
                </a:ext>
              </a:extLst>
            </p:cNvPr>
            <p:cNvSpPr txBox="1"/>
            <p:nvPr/>
          </p:nvSpPr>
          <p:spPr>
            <a:xfrm>
              <a:off x="252000" y="5521332"/>
              <a:ext cx="461986" cy="246221"/>
            </a:xfrm>
            <a:prstGeom prst="rect">
              <a:avLst/>
            </a:prstGeom>
            <a:noFill/>
            <a:ln w="38100">
              <a:noFill/>
            </a:ln>
          </p:spPr>
          <p:txBody>
            <a:bodyPr wrap="none" rtlCol="0" anchor="ctr">
              <a:spAutoFit/>
            </a:bodyPr>
            <a:lstStyle/>
            <a:p>
              <a:pPr algn="ct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value</a:t>
              </a:r>
            </a:p>
          </p:txBody>
        </p:sp>
        <p:sp>
          <p:nvSpPr>
            <p:cNvPr id="1036" name="フリーフォーム: 図形 1035">
              <a:extLst>
                <a:ext uri="{FF2B5EF4-FFF2-40B4-BE49-F238E27FC236}">
                  <a16:creationId xmlns:a16="http://schemas.microsoft.com/office/drawing/2014/main" id="{42B281EE-A183-4B51-AD75-EEB1F2B3C511}"/>
                </a:ext>
              </a:extLst>
            </p:cNvPr>
            <p:cNvSpPr/>
            <p:nvPr/>
          </p:nvSpPr>
          <p:spPr>
            <a:xfrm>
              <a:off x="735874" y="5586549"/>
              <a:ext cx="1576252" cy="818623"/>
            </a:xfrm>
            <a:custGeom>
              <a:avLst/>
              <a:gdLst>
                <a:gd name="connsiteX0" fmla="*/ 0 w 1580606"/>
                <a:gd name="connsiteY0" fmla="*/ 901337 h 901337"/>
                <a:gd name="connsiteX1" fmla="*/ 753292 w 1580606"/>
                <a:gd name="connsiteY1" fmla="*/ 470263 h 901337"/>
                <a:gd name="connsiteX2" fmla="*/ 1580606 w 1580606"/>
                <a:gd name="connsiteY2" fmla="*/ 0 h 901337"/>
                <a:gd name="connsiteX0" fmla="*/ 0 w 1580606"/>
                <a:gd name="connsiteY0" fmla="*/ 901337 h 901337"/>
                <a:gd name="connsiteX1" fmla="*/ 753292 w 1580606"/>
                <a:gd name="connsiteY1" fmla="*/ 470263 h 901337"/>
                <a:gd name="connsiteX2" fmla="*/ 1580606 w 1580606"/>
                <a:gd name="connsiteY2" fmla="*/ 0 h 901337"/>
                <a:gd name="connsiteX0" fmla="*/ 0 w 1580606"/>
                <a:gd name="connsiteY0" fmla="*/ 901337 h 901337"/>
                <a:gd name="connsiteX1" fmla="*/ 753292 w 1580606"/>
                <a:gd name="connsiteY1" fmla="*/ 470263 h 901337"/>
                <a:gd name="connsiteX2" fmla="*/ 1580606 w 1580606"/>
                <a:gd name="connsiteY2" fmla="*/ 0 h 901337"/>
                <a:gd name="connsiteX0" fmla="*/ 0 w 1580606"/>
                <a:gd name="connsiteY0" fmla="*/ 901337 h 901337"/>
                <a:gd name="connsiteX1" fmla="*/ 1580606 w 1580606"/>
                <a:gd name="connsiteY1" fmla="*/ 0 h 901337"/>
                <a:gd name="connsiteX0" fmla="*/ 0 w 1580606"/>
                <a:gd name="connsiteY0" fmla="*/ 901337 h 901360"/>
                <a:gd name="connsiteX1" fmla="*/ 1580606 w 1580606"/>
                <a:gd name="connsiteY1" fmla="*/ 0 h 901360"/>
                <a:gd name="connsiteX0" fmla="*/ 0 w 1580606"/>
                <a:gd name="connsiteY0" fmla="*/ 901337 h 901352"/>
                <a:gd name="connsiteX1" fmla="*/ 1580606 w 1580606"/>
                <a:gd name="connsiteY1" fmla="*/ 0 h 901352"/>
                <a:gd name="connsiteX0" fmla="*/ 0 w 1576252"/>
                <a:gd name="connsiteY0" fmla="*/ 818606 h 818623"/>
                <a:gd name="connsiteX1" fmla="*/ 1576252 w 1576252"/>
                <a:gd name="connsiteY1" fmla="*/ 0 h 818623"/>
              </a:gdLst>
              <a:ahLst/>
              <a:cxnLst>
                <a:cxn ang="0">
                  <a:pos x="connsiteX0" y="connsiteY0"/>
                </a:cxn>
                <a:cxn ang="0">
                  <a:pos x="connsiteX1" y="connsiteY1"/>
                </a:cxn>
              </a:cxnLst>
              <a:rect l="l" t="t" r="r" b="b"/>
              <a:pathLst>
                <a:path w="1576252" h="818623">
                  <a:moveTo>
                    <a:pt x="0" y="818606"/>
                  </a:moveTo>
                  <a:cubicBezTo>
                    <a:pt x="892629" y="822960"/>
                    <a:pt x="779417" y="4355"/>
                    <a:pt x="1576252" y="0"/>
                  </a:cubicBezTo>
                </a:path>
              </a:pathLst>
            </a:custGeom>
            <a:noFill/>
            <a:ln w="38100" cap="rnd">
              <a:solidFill>
                <a:schemeClr val="bg1">
                  <a:lumMod val="50000"/>
                </a:schemeClr>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cxnSp>
        <p:nvCxnSpPr>
          <p:cNvPr id="1041" name="直線">
            <a:extLst>
              <a:ext uri="{FF2B5EF4-FFF2-40B4-BE49-F238E27FC236}">
                <a16:creationId xmlns:a16="http://schemas.microsoft.com/office/drawing/2014/main" id="{93AF52E5-1FB9-23C7-FE06-68E6D5DA07C2}"/>
              </a:ext>
            </a:extLst>
          </p:cNvPr>
          <p:cNvCxnSpPr>
            <a:cxnSpLocks/>
          </p:cNvCxnSpPr>
          <p:nvPr/>
        </p:nvCxnSpPr>
        <p:spPr>
          <a:xfrm>
            <a:off x="252000" y="3420000"/>
            <a:ext cx="8640000" cy="0"/>
          </a:xfrm>
          <a:prstGeom prst="line">
            <a:avLst/>
          </a:prstGeom>
          <a:ln w="3810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44" name="直線">
            <a:extLst>
              <a:ext uri="{FF2B5EF4-FFF2-40B4-BE49-F238E27FC236}">
                <a16:creationId xmlns:a16="http://schemas.microsoft.com/office/drawing/2014/main" id="{81357CA7-A5E8-3FAB-ED6F-7E006F32A853}"/>
              </a:ext>
            </a:extLst>
          </p:cNvPr>
          <p:cNvCxnSpPr>
            <a:cxnSpLocks/>
          </p:cNvCxnSpPr>
          <p:nvPr/>
        </p:nvCxnSpPr>
        <p:spPr>
          <a:xfrm>
            <a:off x="315977" y="1413480"/>
            <a:ext cx="3818368"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49" name="テキスト">
            <a:extLst>
              <a:ext uri="{FF2B5EF4-FFF2-40B4-BE49-F238E27FC236}">
                <a16:creationId xmlns:a16="http://schemas.microsoft.com/office/drawing/2014/main" id="{5080882F-858A-4888-9020-6AD5B0BC2946}"/>
              </a:ext>
            </a:extLst>
          </p:cNvPr>
          <p:cNvSpPr txBox="1"/>
          <p:nvPr/>
        </p:nvSpPr>
        <p:spPr>
          <a:xfrm>
            <a:off x="252000" y="3600000"/>
            <a:ext cx="1696298" cy="369332"/>
          </a:xfrm>
          <a:prstGeom prst="rect">
            <a:avLst/>
          </a:prstGeom>
          <a:noFill/>
          <a:ln w="38100">
            <a:noFill/>
          </a:ln>
        </p:spPr>
        <p:txBody>
          <a:bodyPr wrap="none" rtlCol="0">
            <a:spAutoFit/>
          </a:bodyPr>
          <a:lstStyle/>
          <a:p>
            <a:r>
              <a:rPr kumimoji="1" lang="ja-JP" altLang="en-US"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・操作感の改善</a:t>
            </a:r>
            <a:endParaRPr kumimoji="1" lang="en-US" altLang="ja-JP"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pic>
        <p:nvPicPr>
          <p:cNvPr id="1050" name="図 1049">
            <a:extLst>
              <a:ext uri="{FF2B5EF4-FFF2-40B4-BE49-F238E27FC236}">
                <a16:creationId xmlns:a16="http://schemas.microsoft.com/office/drawing/2014/main" id="{F43B8796-F81E-0053-D3A7-0BEB19A6CFA5}"/>
              </a:ext>
            </a:extLst>
          </p:cNvPr>
          <p:cNvPicPr>
            <a:picLocks noChangeAspect="1"/>
          </p:cNvPicPr>
          <p:nvPr/>
        </p:nvPicPr>
        <p:blipFill>
          <a:blip r:embed="rId3"/>
          <a:stretch>
            <a:fillRect/>
          </a:stretch>
        </p:blipFill>
        <p:spPr>
          <a:xfrm>
            <a:off x="257380" y="4354965"/>
            <a:ext cx="3054594" cy="1800000"/>
          </a:xfrm>
          <a:prstGeom prst="rect">
            <a:avLst/>
          </a:prstGeom>
          <a:effectLst>
            <a:outerShdw dist="63500" dir="8100000" algn="tr" rotWithShape="0">
              <a:schemeClr val="bg1">
                <a:lumMod val="75000"/>
                <a:alpha val="50000"/>
              </a:schemeClr>
            </a:outerShdw>
          </a:effectLst>
        </p:spPr>
      </p:pic>
      <p:sp>
        <p:nvSpPr>
          <p:cNvPr id="1051" name="テキスト">
            <a:extLst>
              <a:ext uri="{FF2B5EF4-FFF2-40B4-BE49-F238E27FC236}">
                <a16:creationId xmlns:a16="http://schemas.microsoft.com/office/drawing/2014/main" id="{B054EBC4-D303-02C3-D7BB-6ECFACD9F851}"/>
              </a:ext>
            </a:extLst>
          </p:cNvPr>
          <p:cNvSpPr txBox="1"/>
          <p:nvPr/>
        </p:nvSpPr>
        <p:spPr>
          <a:xfrm>
            <a:off x="895653" y="5847188"/>
            <a:ext cx="1778051" cy="307777"/>
          </a:xfrm>
          <a:prstGeom prst="rect">
            <a:avLst/>
          </a:prstGeom>
          <a:noFill/>
          <a:ln w="38100">
            <a:noFill/>
          </a:ln>
        </p:spPr>
        <p:txBody>
          <a:bodyPr wrap="none" rtlCol="0">
            <a:spAutoFit/>
          </a:bodyPr>
          <a:lstStyle/>
          <a:p>
            <a:pPr algn="ctr"/>
            <a:r>
              <a:rPr kumimoji="1" lang="ja-JP" altLang="en-US" sz="14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rPr>
              <a:t>最初期のプロトタイプ</a:t>
            </a:r>
            <a:endParaRPr kumimoji="1" lang="en-US" altLang="ja-JP" sz="14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1905533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a:extLst>
              <a:ext uri="{FF2B5EF4-FFF2-40B4-BE49-F238E27FC236}">
                <a16:creationId xmlns:a16="http://schemas.microsoft.com/office/drawing/2014/main" id="{32A6256C-4178-E4EA-7543-50136F66863B}"/>
              </a:ext>
            </a:extLst>
          </p:cNvPr>
          <p:cNvSpPr txBox="1"/>
          <p:nvPr/>
        </p:nvSpPr>
        <p:spPr>
          <a:xfrm>
            <a:off x="252000" y="1080000"/>
            <a:ext cx="2736647" cy="461665"/>
          </a:xfrm>
          <a:prstGeom prst="rect">
            <a:avLst/>
          </a:prstGeom>
          <a:noFill/>
          <a:ln w="38100">
            <a:noFill/>
          </a:ln>
        </p:spPr>
        <p:txBody>
          <a:bodyPr wrap="none" rtlCol="0">
            <a:spAutoFit/>
          </a:bodyPr>
          <a:lstStyle/>
          <a:p>
            <a:r>
              <a:rPr kumimoji="1" lang="ja-JP" altLang="en-US" sz="24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・グラフィックの向上</a:t>
            </a:r>
            <a:endParaRPr kumimoji="1" lang="en-US" altLang="ja-JP" sz="24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1" name="テキスト">
            <a:extLst>
              <a:ext uri="{FF2B5EF4-FFF2-40B4-BE49-F238E27FC236}">
                <a16:creationId xmlns:a16="http://schemas.microsoft.com/office/drawing/2014/main" id="{A265D729-B18A-D9B6-5898-F96C838A44EF}"/>
              </a:ext>
            </a:extLst>
          </p:cNvPr>
          <p:cNvSpPr txBox="1"/>
          <p:nvPr/>
        </p:nvSpPr>
        <p:spPr>
          <a:xfrm>
            <a:off x="4268070" y="6519446"/>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-5-</a:t>
            </a:r>
            <a:endParaRPr kumimoji="1" lang="ja-JP" altLang="en-US" sz="1600" spc="300" dirty="0">
              <a:latin typeface="ＭＳ Ｐゴシック" panose="020B0600070205080204" pitchFamily="50" charset="-128"/>
              <a:ea typeface="ＭＳ Ｐゴシック" panose="020B0600070205080204" pitchFamily="50" charset="-128"/>
            </a:endParaRPr>
          </a:p>
        </p:txBody>
      </p:sp>
      <p:pic>
        <p:nvPicPr>
          <p:cNvPr id="5" name="図 4" descr="屋外, 建物, 時計, 小さい が含まれている画像&#10;&#10;自動的に生成された説明">
            <a:extLst>
              <a:ext uri="{FF2B5EF4-FFF2-40B4-BE49-F238E27FC236}">
                <a16:creationId xmlns:a16="http://schemas.microsoft.com/office/drawing/2014/main" id="{EFCCC6EE-230B-9C09-DECC-C0D5B8109B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001" y="3549274"/>
            <a:ext cx="4320000" cy="2430759"/>
          </a:xfrm>
          <a:prstGeom prst="rect">
            <a:avLst/>
          </a:prstGeom>
          <a:ln w="38100" cap="sq">
            <a:solidFill>
              <a:schemeClr val="bg1">
                <a:lumMod val="85000"/>
              </a:schemeClr>
            </a:solidFill>
            <a:miter lim="800000"/>
          </a:ln>
        </p:spPr>
      </p:pic>
      <p:pic>
        <p:nvPicPr>
          <p:cNvPr id="8" name="図 7" descr="屋外, 建物, 家, 記号 が含まれている画像&#10;&#10;自動的に生成された説明">
            <a:extLst>
              <a:ext uri="{FF2B5EF4-FFF2-40B4-BE49-F238E27FC236}">
                <a16:creationId xmlns:a16="http://schemas.microsoft.com/office/drawing/2014/main" id="{05707899-23B1-30A4-43BF-6B686240A8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1999" y="3549274"/>
            <a:ext cx="4320000" cy="2430759"/>
          </a:xfrm>
          <a:prstGeom prst="rect">
            <a:avLst/>
          </a:prstGeom>
          <a:ln w="38100" cap="sq">
            <a:solidFill>
              <a:schemeClr val="bg1">
                <a:lumMod val="85000"/>
              </a:schemeClr>
            </a:solidFill>
            <a:miter lim="800000"/>
          </a:ln>
        </p:spPr>
      </p:pic>
      <p:sp>
        <p:nvSpPr>
          <p:cNvPr id="9" name="テキスト">
            <a:extLst>
              <a:ext uri="{FF2B5EF4-FFF2-40B4-BE49-F238E27FC236}">
                <a16:creationId xmlns:a16="http://schemas.microsoft.com/office/drawing/2014/main" id="{738D0C01-5722-ACC1-5D2A-1AA5D548F19F}"/>
              </a:ext>
            </a:extLst>
          </p:cNvPr>
          <p:cNvSpPr txBox="1"/>
          <p:nvPr/>
        </p:nvSpPr>
        <p:spPr>
          <a:xfrm>
            <a:off x="1524578" y="5641479"/>
            <a:ext cx="1774845" cy="338554"/>
          </a:xfrm>
          <a:prstGeom prst="rect">
            <a:avLst/>
          </a:prstGeom>
          <a:noFill/>
          <a:ln w="38100">
            <a:noFill/>
          </a:ln>
        </p:spPr>
        <p:txBody>
          <a:bodyPr wrap="none" rtlCol="0">
            <a:spAutoFit/>
          </a:bodyPr>
          <a:lstStyle/>
          <a:p>
            <a:pPr algn="ctr"/>
            <a:r>
              <a:rPr kumimoji="1" lang="ja-JP" altLang="en-US" sz="16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rPr>
              <a:t>ポストプロセスなし</a:t>
            </a:r>
            <a:endParaRPr kumimoji="1" lang="en-US" altLang="ja-JP" sz="16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endParaRPr>
          </a:p>
        </p:txBody>
      </p:sp>
      <p:sp>
        <p:nvSpPr>
          <p:cNvPr id="10" name="テキスト">
            <a:extLst>
              <a:ext uri="{FF2B5EF4-FFF2-40B4-BE49-F238E27FC236}">
                <a16:creationId xmlns:a16="http://schemas.microsoft.com/office/drawing/2014/main" id="{BCC99866-7630-D6D3-C629-8075084401A7}"/>
              </a:ext>
            </a:extLst>
          </p:cNvPr>
          <p:cNvSpPr txBox="1"/>
          <p:nvPr/>
        </p:nvSpPr>
        <p:spPr>
          <a:xfrm>
            <a:off x="5842173" y="5641479"/>
            <a:ext cx="1779654" cy="338554"/>
          </a:xfrm>
          <a:prstGeom prst="rect">
            <a:avLst/>
          </a:prstGeom>
          <a:noFill/>
          <a:ln w="38100">
            <a:noFill/>
          </a:ln>
        </p:spPr>
        <p:txBody>
          <a:bodyPr wrap="none" rtlCol="0">
            <a:spAutoFit/>
          </a:bodyPr>
          <a:lstStyle/>
          <a:p>
            <a:pPr algn="ctr"/>
            <a:r>
              <a:rPr kumimoji="1" lang="ja-JP" altLang="en-US" sz="16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rPr>
              <a:t>ポストプロセスあり</a:t>
            </a:r>
            <a:endParaRPr kumimoji="1" lang="en-US" altLang="ja-JP" sz="16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endParaRPr>
          </a:p>
        </p:txBody>
      </p:sp>
      <p:sp>
        <p:nvSpPr>
          <p:cNvPr id="13" name="テキスト">
            <a:extLst>
              <a:ext uri="{FF2B5EF4-FFF2-40B4-BE49-F238E27FC236}">
                <a16:creationId xmlns:a16="http://schemas.microsoft.com/office/drawing/2014/main" id="{7B64A117-98C9-2C2E-B223-C10624EE04E4}"/>
              </a:ext>
            </a:extLst>
          </p:cNvPr>
          <p:cNvSpPr txBox="1"/>
          <p:nvPr/>
        </p:nvSpPr>
        <p:spPr>
          <a:xfrm>
            <a:off x="252000" y="1476000"/>
            <a:ext cx="6067687" cy="369332"/>
          </a:xfrm>
          <a:prstGeom prst="rect">
            <a:avLst/>
          </a:prstGeom>
          <a:noFill/>
          <a:ln w="38100">
            <a:noFill/>
          </a:ln>
        </p:spPr>
        <p:txBody>
          <a:bodyPr wrap="none" rtlCol="0">
            <a:spAutoFit/>
          </a:bodyPr>
          <a:lstStyle/>
          <a:p>
            <a:r>
              <a:rPr kumimoji="1" lang="ja-JP" altLang="en-US" dirty="0">
                <a:solidFill>
                  <a:schemeClr val="tx1">
                    <a:lumMod val="75000"/>
                    <a:lumOff val="25000"/>
                  </a:schemeClr>
                </a:solidFill>
                <a:latin typeface="ＭＳ Ｐゴシック" panose="020B0600070205080204" pitchFamily="50" charset="-128"/>
                <a:ea typeface="ＭＳ Ｐゴシック" panose="020B0600070205080204" pitchFamily="50" charset="-128"/>
              </a:rPr>
              <a:t>単調な印象があったためポストプロセスで調整を行いました。</a:t>
            </a:r>
            <a:endParaRPr kumimoji="1" lang="en-US" altLang="ja-JP"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6" name="テキスト">
            <a:extLst>
              <a:ext uri="{FF2B5EF4-FFF2-40B4-BE49-F238E27FC236}">
                <a16:creationId xmlns:a16="http://schemas.microsoft.com/office/drawing/2014/main" id="{36FE3D98-144F-F6CC-7D1B-4FEED01D8FE6}"/>
              </a:ext>
            </a:extLst>
          </p:cNvPr>
          <p:cNvSpPr txBox="1"/>
          <p:nvPr/>
        </p:nvSpPr>
        <p:spPr>
          <a:xfrm>
            <a:off x="252000" y="2160000"/>
            <a:ext cx="1758815" cy="400110"/>
          </a:xfrm>
          <a:prstGeom prst="rect">
            <a:avLst/>
          </a:prstGeom>
          <a:noFill/>
          <a:ln w="38100">
            <a:noFill/>
          </a:ln>
        </p:spPr>
        <p:txBody>
          <a:bodyPr wrap="none" rtlCol="0">
            <a:spAutoFit/>
          </a:bodyPr>
          <a:lstStyle/>
          <a:p>
            <a:r>
              <a:rPr kumimoji="1" lang="en-US" altLang="ja-JP" sz="2000" b="1" dirty="0">
                <a:solidFill>
                  <a:srgbClr val="FF0000"/>
                </a:solidFill>
                <a:latin typeface="ＭＳ Ｐゴシック" panose="020B0600070205080204" pitchFamily="50" charset="-128"/>
                <a:ea typeface="ＭＳ Ｐゴシック" panose="020B0600070205080204" pitchFamily="50" charset="-128"/>
              </a:rPr>
              <a:t>Depth Of Field</a:t>
            </a:r>
          </a:p>
        </p:txBody>
      </p:sp>
      <p:sp>
        <p:nvSpPr>
          <p:cNvPr id="18" name="テキスト">
            <a:extLst>
              <a:ext uri="{FF2B5EF4-FFF2-40B4-BE49-F238E27FC236}">
                <a16:creationId xmlns:a16="http://schemas.microsoft.com/office/drawing/2014/main" id="{E238046C-30B5-80E0-109F-E3852E387939}"/>
              </a:ext>
            </a:extLst>
          </p:cNvPr>
          <p:cNvSpPr txBox="1"/>
          <p:nvPr/>
        </p:nvSpPr>
        <p:spPr>
          <a:xfrm>
            <a:off x="2010815" y="2199615"/>
            <a:ext cx="5998758" cy="338554"/>
          </a:xfrm>
          <a:prstGeom prst="rect">
            <a:avLst/>
          </a:prstGeom>
          <a:noFill/>
          <a:ln w="38100">
            <a:noFill/>
          </a:ln>
        </p:spPr>
        <p:txBody>
          <a:bodyPr wrap="none" rtlCol="0">
            <a:spAutoFit/>
          </a:bodyPr>
          <a:lstStyle/>
          <a:p>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建物内に注目してもらえるよう建物外の背景を少しぼかしています。</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9" name="テキスト">
            <a:extLst>
              <a:ext uri="{FF2B5EF4-FFF2-40B4-BE49-F238E27FC236}">
                <a16:creationId xmlns:a16="http://schemas.microsoft.com/office/drawing/2014/main" id="{15BFEC8C-932D-57A2-30B3-E939D173F190}"/>
              </a:ext>
            </a:extLst>
          </p:cNvPr>
          <p:cNvSpPr txBox="1"/>
          <p:nvPr/>
        </p:nvSpPr>
        <p:spPr>
          <a:xfrm>
            <a:off x="252000" y="2641225"/>
            <a:ext cx="1661032" cy="400110"/>
          </a:xfrm>
          <a:prstGeom prst="rect">
            <a:avLst/>
          </a:prstGeom>
          <a:noFill/>
          <a:ln w="38100">
            <a:noFill/>
          </a:ln>
        </p:spPr>
        <p:txBody>
          <a:bodyPr wrap="none" rtlCol="0">
            <a:spAutoFit/>
          </a:bodyPr>
          <a:lstStyle/>
          <a:p>
            <a:r>
              <a:rPr kumimoji="1" lang="en-US" altLang="ja-JP" sz="2000" b="1" dirty="0">
                <a:solidFill>
                  <a:srgbClr val="FF0000"/>
                </a:solidFill>
                <a:latin typeface="ＭＳ Ｐゴシック" panose="020B0600070205080204" pitchFamily="50" charset="-128"/>
                <a:ea typeface="ＭＳ Ｐゴシック" panose="020B0600070205080204" pitchFamily="50" charset="-128"/>
              </a:rPr>
              <a:t>Color Grading</a:t>
            </a:r>
          </a:p>
        </p:txBody>
      </p:sp>
      <p:sp>
        <p:nvSpPr>
          <p:cNvPr id="20" name="テキスト">
            <a:extLst>
              <a:ext uri="{FF2B5EF4-FFF2-40B4-BE49-F238E27FC236}">
                <a16:creationId xmlns:a16="http://schemas.microsoft.com/office/drawing/2014/main" id="{8372DE1A-3E0E-273E-F390-8D0F05BC17A4}"/>
              </a:ext>
            </a:extLst>
          </p:cNvPr>
          <p:cNvSpPr txBox="1"/>
          <p:nvPr/>
        </p:nvSpPr>
        <p:spPr>
          <a:xfrm>
            <a:off x="2010815" y="2671308"/>
            <a:ext cx="4395755" cy="338554"/>
          </a:xfrm>
          <a:prstGeom prst="rect">
            <a:avLst/>
          </a:prstGeom>
          <a:noFill/>
          <a:ln w="38100">
            <a:noFill/>
          </a:ln>
        </p:spPr>
        <p:txBody>
          <a:bodyPr wrap="none" rtlCol="0">
            <a:spAutoFit/>
          </a:bodyPr>
          <a:lstStyle/>
          <a:p>
            <a:r>
              <a:rPr kumimoji="1" lang="ja-JP" altLang="en-US" sz="1600" dirty="0">
                <a:solidFill>
                  <a:schemeClr val="tx1">
                    <a:lumMod val="75000"/>
                    <a:lumOff val="25000"/>
                  </a:schemeClr>
                </a:solidFill>
                <a:latin typeface="ＭＳ Ｐゴシック" panose="020B0600070205080204" pitchFamily="50" charset="-128"/>
                <a:ea typeface="ＭＳ Ｐゴシック" panose="020B0600070205080204" pitchFamily="50" charset="-128"/>
              </a:rPr>
              <a:t>色味に変更を加え、畳の色を目立たせています。</a:t>
            </a:r>
            <a:endParaRPr kumimoji="1" lang="en-US" altLang="ja-JP" sz="16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28" name="タイトル">
            <a:extLst>
              <a:ext uri="{FF2B5EF4-FFF2-40B4-BE49-F238E27FC236}">
                <a16:creationId xmlns:a16="http://schemas.microsoft.com/office/drawing/2014/main" id="{242872F6-9288-DE8E-F6E9-43F7319872FF}"/>
              </a:ext>
            </a:extLst>
          </p:cNvPr>
          <p:cNvSpPr txBox="1"/>
          <p:nvPr/>
        </p:nvSpPr>
        <p:spPr>
          <a:xfrm>
            <a:off x="252000" y="180000"/>
            <a:ext cx="8640000" cy="468000"/>
          </a:xfrm>
          <a:prstGeom prst="rect">
            <a:avLst/>
          </a:prstGeom>
          <a:solidFill>
            <a:schemeClr val="bg1">
              <a:lumMod val="85000"/>
            </a:schemeClr>
          </a:solidFill>
        </p:spPr>
        <p:txBody>
          <a:bodyPr wrap="square" rtlCol="0" anchor="ctr">
            <a:spAutoFit/>
          </a:bodyPr>
          <a:lstStyle/>
          <a:p>
            <a:pPr algn="ctr"/>
            <a:r>
              <a:rPr kumimoji="1" lang="ja-JP" altLang="en-US"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回せ！ぺん忍道畳</a:t>
            </a: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40777181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a:extLst>
              <a:ext uri="{FF2B5EF4-FFF2-40B4-BE49-F238E27FC236}">
                <a16:creationId xmlns:a16="http://schemas.microsoft.com/office/drawing/2014/main" id="{3DA10E2A-8827-C32E-1746-70E9639F1F49}"/>
              </a:ext>
            </a:extLst>
          </p:cNvPr>
          <p:cNvSpPr txBox="1"/>
          <p:nvPr/>
        </p:nvSpPr>
        <p:spPr>
          <a:xfrm>
            <a:off x="4875930" y="2010519"/>
            <a:ext cx="3236784" cy="4078039"/>
          </a:xfrm>
          <a:prstGeom prst="rect">
            <a:avLst/>
          </a:prstGeom>
          <a:solidFill>
            <a:schemeClr val="bg1">
              <a:lumMod val="85000"/>
            </a:schemeClr>
          </a:solidFill>
          <a:ln w="38100">
            <a:noFill/>
          </a:ln>
        </p:spPr>
        <p:txBody>
          <a:bodyPr wrap="none" rtlCol="0">
            <a:spAutoFit/>
          </a:bodyPr>
          <a:lstStyle/>
          <a:p>
            <a:r>
              <a:rPr lang="en-US" altLang="ja-JP" sz="700" dirty="0">
                <a:solidFill>
                  <a:srgbClr val="808080"/>
                </a:solidFill>
                <a:latin typeface="ＭＳ ゴシック" panose="020B0609070205080204" pitchFamily="49" charset="-128"/>
                <a:ea typeface="ＭＳ ゴシック" panose="020B0609070205080204" pitchFamily="49" charset="-128"/>
              </a:rPr>
              <a:t>///</a:t>
            </a:r>
            <a:r>
              <a:rPr lang="en-US" altLang="ja-JP" sz="700" dirty="0">
                <a:solidFill>
                  <a:srgbClr val="008000"/>
                </a:solidFill>
                <a:latin typeface="ＭＳ ゴシック" panose="020B0609070205080204" pitchFamily="49" charset="-128"/>
                <a:ea typeface="ＭＳ ゴシック" panose="020B0609070205080204" pitchFamily="49" charset="-128"/>
              </a:rPr>
              <a:t> </a:t>
            </a:r>
            <a:r>
              <a:rPr lang="en-US" altLang="ja-JP" sz="700" dirty="0">
                <a:solidFill>
                  <a:srgbClr val="808080"/>
                </a:solidFill>
                <a:latin typeface="ＭＳ ゴシック" panose="020B0609070205080204" pitchFamily="49" charset="-128"/>
                <a:ea typeface="ＭＳ ゴシック" panose="020B0609070205080204" pitchFamily="49" charset="-128"/>
              </a:rPr>
              <a:t>&lt;summary&gt;</a:t>
            </a:r>
            <a:endParaRPr lang="en-US" altLang="ja-JP"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808080"/>
                </a:solidFill>
                <a:latin typeface="ＭＳ ゴシック" panose="020B0609070205080204" pitchFamily="49" charset="-128"/>
                <a:ea typeface="ＭＳ ゴシック" panose="020B0609070205080204" pitchFamily="49" charset="-128"/>
              </a:rPr>
              <a:t>///</a:t>
            </a:r>
            <a:r>
              <a:rPr lang="ja-JP" altLang="en-US" sz="700" dirty="0">
                <a:solidFill>
                  <a:srgbClr val="008000"/>
                </a:solidFill>
                <a:latin typeface="ＭＳ ゴシック" panose="020B0609070205080204" pitchFamily="49" charset="-128"/>
                <a:ea typeface="ＭＳ ゴシック" panose="020B0609070205080204" pitchFamily="49" charset="-128"/>
              </a:rPr>
              <a:t> ステージがスタートしてからクリアするまでのタイムを計測するクラス</a:t>
            </a:r>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808080"/>
                </a:solidFill>
                <a:latin typeface="ＭＳ ゴシック" panose="020B0609070205080204" pitchFamily="49" charset="-128"/>
                <a:ea typeface="ＭＳ ゴシック" panose="020B0609070205080204" pitchFamily="49" charset="-128"/>
              </a:rPr>
              <a:t>///</a:t>
            </a:r>
            <a:r>
              <a:rPr lang="en-US" altLang="ja-JP" sz="700" dirty="0">
                <a:solidFill>
                  <a:srgbClr val="008000"/>
                </a:solidFill>
                <a:latin typeface="ＭＳ ゴシック" panose="020B0609070205080204" pitchFamily="49" charset="-128"/>
                <a:ea typeface="ＭＳ ゴシック" panose="020B0609070205080204" pitchFamily="49" charset="-128"/>
              </a:rPr>
              <a:t> </a:t>
            </a:r>
            <a:r>
              <a:rPr lang="en-US" altLang="ja-JP" sz="700" dirty="0">
                <a:solidFill>
                  <a:srgbClr val="808080"/>
                </a:solidFill>
                <a:latin typeface="ＭＳ ゴシック" panose="020B0609070205080204" pitchFamily="49" charset="-128"/>
                <a:ea typeface="ＭＳ ゴシック" panose="020B0609070205080204" pitchFamily="49" charset="-128"/>
              </a:rPr>
              <a:t>&lt;/summary&gt;</a:t>
            </a:r>
            <a:endParaRPr lang="en-US" altLang="ja-JP"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FF"/>
                </a:solidFill>
                <a:latin typeface="ＭＳ ゴシック" panose="020B0609070205080204" pitchFamily="49" charset="-128"/>
                <a:ea typeface="ＭＳ ゴシック" panose="020B0609070205080204" pitchFamily="49" charset="-128"/>
              </a:rPr>
              <a:t>public</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class</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2B91AF"/>
                </a:solidFill>
                <a:latin typeface="ＭＳ ゴシック" panose="020B0609070205080204" pitchFamily="49" charset="-128"/>
                <a:ea typeface="ＭＳ ゴシック" panose="020B0609070205080204" pitchFamily="49" charset="-128"/>
              </a:rPr>
              <a:t>Timer</a:t>
            </a:r>
            <a:r>
              <a:rPr lang="en-US" altLang="ja-JP" sz="700" dirty="0">
                <a:solidFill>
                  <a:srgbClr val="000000"/>
                </a:solidFill>
                <a:latin typeface="ＭＳ ゴシック" panose="020B0609070205080204" pitchFamily="49" charset="-128"/>
                <a:ea typeface="ＭＳ ゴシック" panose="020B0609070205080204" pitchFamily="49" charset="-128"/>
              </a:rPr>
              <a:t> : </a:t>
            </a:r>
            <a:r>
              <a:rPr lang="en-US" altLang="ja-JP" sz="700" dirty="0" err="1">
                <a:solidFill>
                  <a:srgbClr val="000000"/>
                </a:solidFill>
                <a:latin typeface="ＭＳ ゴシック" panose="020B0609070205080204" pitchFamily="49" charset="-128"/>
                <a:ea typeface="ＭＳ ゴシック" panose="020B0609070205080204" pitchFamily="49" charset="-128"/>
              </a:rPr>
              <a:t>MonoBehaviour</a:t>
            </a:r>
            <a:endParaRPr lang="en-US" altLang="ja-JP"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float</a:t>
            </a:r>
            <a:r>
              <a:rPr lang="en-US" altLang="ja-JP" sz="700" dirty="0">
                <a:solidFill>
                  <a:srgbClr val="000000"/>
                </a:solidFill>
                <a:latin typeface="ＭＳ ゴシック" panose="020B0609070205080204" pitchFamily="49" charset="-128"/>
                <a:ea typeface="ＭＳ ゴシック" panose="020B0609070205080204" pitchFamily="49" charset="-128"/>
              </a:rPr>
              <a:t> counter;</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bool</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8000"/>
                </a:solidFill>
                <a:latin typeface="ＭＳ ゴシック" panose="020B0609070205080204" pitchFamily="49" charset="-128"/>
                <a:ea typeface="ＭＳ ゴシック" panose="020B0609070205080204" pitchFamily="49" charset="-128"/>
              </a:rPr>
              <a:t>// </a:t>
            </a:r>
            <a:r>
              <a:rPr lang="ja-JP" altLang="en-US" sz="700" dirty="0">
                <a:solidFill>
                  <a:srgbClr val="008000"/>
                </a:solidFill>
                <a:latin typeface="ＭＳ ゴシック" panose="020B0609070205080204" pitchFamily="49" charset="-128"/>
                <a:ea typeface="ＭＳ ゴシック" panose="020B0609070205080204" pitchFamily="49" charset="-128"/>
              </a:rPr>
              <a:t>初期化処理</a:t>
            </a:r>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public</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void</a:t>
            </a:r>
            <a:r>
              <a:rPr lang="en-US" altLang="ja-JP" sz="700" dirty="0">
                <a:solidFill>
                  <a:srgbClr val="000000"/>
                </a:solidFill>
                <a:latin typeface="ＭＳ ゴシック" panose="020B0609070205080204" pitchFamily="49" charset="-128"/>
                <a:ea typeface="ＭＳ ゴシック" panose="020B0609070205080204" pitchFamily="49" charset="-128"/>
              </a:rPr>
              <a:t> Start()</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counter = 0.0f;</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00" dirty="0">
                <a:solidFill>
                  <a:srgbClr val="000000"/>
                </a:solidFill>
                <a:latin typeface="ＭＳ ゴシック" panose="020B0609070205080204" pitchFamily="49" charset="-128"/>
                <a:ea typeface="ＭＳ ゴシック" panose="020B0609070205080204" pitchFamily="49" charset="-128"/>
              </a:rPr>
              <a:t> = </a:t>
            </a:r>
            <a:r>
              <a:rPr lang="en-US" altLang="ja-JP" sz="700" dirty="0">
                <a:solidFill>
                  <a:srgbClr val="0000FF"/>
                </a:solidFill>
                <a:latin typeface="ＭＳ ゴシック" panose="020B0609070205080204" pitchFamily="49" charset="-128"/>
                <a:ea typeface="ＭＳ ゴシック" panose="020B0609070205080204" pitchFamily="49" charset="-128"/>
              </a:rPr>
              <a:t>false</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8000"/>
                </a:solidFill>
                <a:latin typeface="ＭＳ ゴシック" panose="020B0609070205080204" pitchFamily="49" charset="-128"/>
                <a:ea typeface="ＭＳ ゴシック" panose="020B0609070205080204" pitchFamily="49" charset="-128"/>
              </a:rPr>
              <a:t>// </a:t>
            </a:r>
            <a:r>
              <a:rPr lang="ja-JP" altLang="en-US" sz="700" dirty="0">
                <a:solidFill>
                  <a:srgbClr val="008000"/>
                </a:solidFill>
                <a:latin typeface="ＭＳ ゴシック" panose="020B0609070205080204" pitchFamily="49" charset="-128"/>
                <a:ea typeface="ＭＳ ゴシック" panose="020B0609070205080204" pitchFamily="49" charset="-128"/>
              </a:rPr>
              <a:t>更新処理</a:t>
            </a:r>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public</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void</a:t>
            </a:r>
            <a:r>
              <a:rPr lang="en-US" altLang="ja-JP" sz="700" dirty="0">
                <a:solidFill>
                  <a:srgbClr val="000000"/>
                </a:solidFill>
                <a:latin typeface="ＭＳ ゴシック" panose="020B0609070205080204" pitchFamily="49" charset="-128"/>
                <a:ea typeface="ＭＳ ゴシック" panose="020B0609070205080204" pitchFamily="49" charset="-128"/>
              </a:rPr>
              <a:t> Update()</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8000"/>
                </a:solidFill>
                <a:latin typeface="ＭＳ ゴシック" panose="020B0609070205080204" pitchFamily="49" charset="-128"/>
                <a:ea typeface="ＭＳ ゴシック" panose="020B0609070205080204" pitchFamily="49" charset="-128"/>
              </a:rPr>
              <a:t>// </a:t>
            </a:r>
            <a:r>
              <a:rPr lang="ja-JP" altLang="en-US" sz="700" dirty="0">
                <a:solidFill>
                  <a:srgbClr val="008000"/>
                </a:solidFill>
                <a:latin typeface="ＭＳ ゴシック" panose="020B0609070205080204" pitchFamily="49" charset="-128"/>
                <a:ea typeface="ＭＳ ゴシック" panose="020B0609070205080204" pitchFamily="49" charset="-128"/>
              </a:rPr>
              <a:t>計測</a:t>
            </a:r>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if</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00" dirty="0">
                <a:solidFill>
                  <a:srgbClr val="000000"/>
                </a:solidFill>
                <a:latin typeface="ＭＳ ゴシック" panose="020B0609070205080204" pitchFamily="49" charset="-128"/>
                <a:ea typeface="ＭＳ ゴシック" panose="020B0609070205080204" pitchFamily="49" charset="-128"/>
              </a:rPr>
              <a:t> == </a:t>
            </a:r>
            <a:r>
              <a:rPr lang="en-US" altLang="ja-JP" sz="700" dirty="0">
                <a:solidFill>
                  <a:srgbClr val="0000FF"/>
                </a:solidFill>
                <a:latin typeface="ＭＳ ゴシック" panose="020B0609070205080204" pitchFamily="49" charset="-128"/>
                <a:ea typeface="ＭＳ ゴシック" panose="020B0609070205080204" pitchFamily="49" charset="-128"/>
              </a:rPr>
              <a:t>true</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counter += </a:t>
            </a:r>
            <a:r>
              <a:rPr lang="en-US" altLang="ja-JP" sz="700" dirty="0" err="1">
                <a:solidFill>
                  <a:srgbClr val="000000"/>
                </a:solidFill>
                <a:latin typeface="ＭＳ ゴシック" panose="020B0609070205080204" pitchFamily="49" charset="-128"/>
                <a:ea typeface="ＭＳ ゴシック" panose="020B0609070205080204" pitchFamily="49" charset="-128"/>
              </a:rPr>
              <a:t>Time.deltaTime</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8000"/>
                </a:solidFill>
                <a:latin typeface="ＭＳ ゴシック" panose="020B0609070205080204" pitchFamily="49" charset="-128"/>
                <a:ea typeface="ＭＳ ゴシック" panose="020B0609070205080204" pitchFamily="49" charset="-128"/>
              </a:rPr>
              <a:t>// </a:t>
            </a:r>
            <a:r>
              <a:rPr lang="ja-JP" altLang="en-US" sz="700" dirty="0">
                <a:solidFill>
                  <a:srgbClr val="008000"/>
                </a:solidFill>
                <a:latin typeface="ＭＳ ゴシック" panose="020B0609070205080204" pitchFamily="49" charset="-128"/>
                <a:ea typeface="ＭＳ ゴシック" panose="020B0609070205080204" pitchFamily="49" charset="-128"/>
              </a:rPr>
              <a:t>カウンターが有効かどうかを設定する関数</a:t>
            </a:r>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public</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void</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SetCounterEnable</a:t>
            </a:r>
            <a:r>
              <a:rPr lang="en-US" altLang="ja-JP" sz="700" dirty="0">
                <a:solidFill>
                  <a:srgbClr val="000000"/>
                </a:solidFill>
                <a:latin typeface="ＭＳ ゴシック" panose="020B0609070205080204" pitchFamily="49" charset="-128"/>
                <a:ea typeface="ＭＳ ゴシック" panose="020B0609070205080204" pitchFamily="49" charset="-128"/>
              </a:rPr>
              <a:t>(</a:t>
            </a:r>
            <a:r>
              <a:rPr lang="en-US" altLang="ja-JP" sz="700" dirty="0">
                <a:solidFill>
                  <a:srgbClr val="0000FF"/>
                </a:solidFill>
                <a:latin typeface="ＭＳ ゴシック" panose="020B0609070205080204" pitchFamily="49" charset="-128"/>
                <a:ea typeface="ＭＳ ゴシック" panose="020B0609070205080204" pitchFamily="49" charset="-128"/>
              </a:rPr>
              <a:t>bool</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flg</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00" dirty="0">
                <a:solidFill>
                  <a:srgbClr val="000000"/>
                </a:solidFill>
                <a:latin typeface="ＭＳ ゴシック" panose="020B0609070205080204" pitchFamily="49" charset="-128"/>
                <a:ea typeface="ＭＳ ゴシック" panose="020B0609070205080204" pitchFamily="49" charset="-128"/>
              </a:rPr>
              <a:t> = </a:t>
            </a:r>
            <a:r>
              <a:rPr lang="en-US" altLang="ja-JP" sz="700" dirty="0" err="1">
                <a:solidFill>
                  <a:srgbClr val="000000"/>
                </a:solidFill>
                <a:latin typeface="ＭＳ ゴシック" panose="020B0609070205080204" pitchFamily="49" charset="-128"/>
                <a:ea typeface="ＭＳ ゴシック" panose="020B0609070205080204" pitchFamily="49" charset="-128"/>
              </a:rPr>
              <a:t>flg</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8000"/>
                </a:solidFill>
                <a:latin typeface="ＭＳ ゴシック" panose="020B0609070205080204" pitchFamily="49" charset="-128"/>
                <a:ea typeface="ＭＳ ゴシック" panose="020B0609070205080204" pitchFamily="49" charset="-128"/>
              </a:rPr>
              <a:t>// </a:t>
            </a:r>
            <a:r>
              <a:rPr lang="ja-JP" altLang="en-US" sz="700" dirty="0">
                <a:solidFill>
                  <a:srgbClr val="008000"/>
                </a:solidFill>
                <a:latin typeface="ＭＳ ゴシック" panose="020B0609070205080204" pitchFamily="49" charset="-128"/>
                <a:ea typeface="ＭＳ ゴシック" panose="020B0609070205080204" pitchFamily="49" charset="-128"/>
              </a:rPr>
              <a:t>カウンターの値を取得する関数</a:t>
            </a:r>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public</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float</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GetCounter</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return</a:t>
            </a:r>
            <a:r>
              <a:rPr lang="en-US" altLang="ja-JP" sz="700" dirty="0">
                <a:solidFill>
                  <a:srgbClr val="000000"/>
                </a:solidFill>
                <a:latin typeface="ＭＳ ゴシック" panose="020B0609070205080204" pitchFamily="49" charset="-128"/>
                <a:ea typeface="ＭＳ ゴシック" panose="020B0609070205080204" pitchFamily="49" charset="-128"/>
              </a:rPr>
              <a:t> counter;</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a:t>
            </a:r>
            <a:endParaRPr kumimoji="1" lang="ja-JP" altLang="en-US" sz="7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1" name="テキスト">
            <a:extLst>
              <a:ext uri="{FF2B5EF4-FFF2-40B4-BE49-F238E27FC236}">
                <a16:creationId xmlns:a16="http://schemas.microsoft.com/office/drawing/2014/main" id="{A265D729-B18A-D9B6-5898-F96C838A44EF}"/>
              </a:ext>
            </a:extLst>
          </p:cNvPr>
          <p:cNvSpPr txBox="1"/>
          <p:nvPr/>
        </p:nvSpPr>
        <p:spPr>
          <a:xfrm>
            <a:off x="4268070" y="6519446"/>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-6-</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4" name="タイトル">
            <a:extLst>
              <a:ext uri="{FF2B5EF4-FFF2-40B4-BE49-F238E27FC236}">
                <a16:creationId xmlns:a16="http://schemas.microsoft.com/office/drawing/2014/main" id="{3434D330-071E-177A-94BA-129E04DF81BB}"/>
              </a:ext>
            </a:extLst>
          </p:cNvPr>
          <p:cNvSpPr txBox="1"/>
          <p:nvPr/>
        </p:nvSpPr>
        <p:spPr>
          <a:xfrm>
            <a:off x="252000" y="180000"/>
            <a:ext cx="8640000" cy="468000"/>
          </a:xfrm>
          <a:prstGeom prst="rect">
            <a:avLst/>
          </a:prstGeom>
          <a:solidFill>
            <a:schemeClr val="bg1">
              <a:lumMod val="85000"/>
            </a:schemeClr>
          </a:solidFill>
        </p:spPr>
        <p:txBody>
          <a:bodyPr wrap="square" rtlCol="0" anchor="ctr">
            <a:spAutoFit/>
          </a:bodyPr>
          <a:lstStyle/>
          <a:p>
            <a:pPr algn="ctr"/>
            <a:r>
              <a:rPr kumimoji="1" lang="ja-JP" altLang="en-US"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回せ！ぺん忍道畳</a:t>
            </a: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
        <p:nvSpPr>
          <p:cNvPr id="5" name="タイトル">
            <a:extLst>
              <a:ext uri="{FF2B5EF4-FFF2-40B4-BE49-F238E27FC236}">
                <a16:creationId xmlns:a16="http://schemas.microsoft.com/office/drawing/2014/main" id="{20BE8E24-FF5F-B5F9-7429-FE22DDC97DCB}"/>
              </a:ext>
            </a:extLst>
          </p:cNvPr>
          <p:cNvSpPr txBox="1"/>
          <p:nvPr/>
        </p:nvSpPr>
        <p:spPr>
          <a:xfrm>
            <a:off x="3606031" y="900000"/>
            <a:ext cx="1931939" cy="400110"/>
          </a:xfrm>
          <a:prstGeom prst="rect">
            <a:avLst/>
          </a:prstGeom>
          <a:noFill/>
        </p:spPr>
        <p:txBody>
          <a:bodyPr wrap="none" rtlCol="0" anchor="ctr">
            <a:noAutofit/>
          </a:bodyPr>
          <a:lstStyle/>
          <a:p>
            <a:pPr algn="ct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ja-JP" altLang="en-US"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ソースコード </a:t>
            </a: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sp>
        <p:nvSpPr>
          <p:cNvPr id="6" name="テキスト">
            <a:extLst>
              <a:ext uri="{FF2B5EF4-FFF2-40B4-BE49-F238E27FC236}">
                <a16:creationId xmlns:a16="http://schemas.microsoft.com/office/drawing/2014/main" id="{9B758953-71F8-327A-95AF-9BA79B2BEE2D}"/>
              </a:ext>
            </a:extLst>
          </p:cNvPr>
          <p:cNvSpPr txBox="1"/>
          <p:nvPr/>
        </p:nvSpPr>
        <p:spPr>
          <a:xfrm>
            <a:off x="252000" y="1259722"/>
            <a:ext cx="4052713" cy="584775"/>
          </a:xfrm>
          <a:prstGeom prst="rect">
            <a:avLst/>
          </a:prstGeom>
          <a:noFill/>
          <a:ln w="38100">
            <a:noFill/>
          </a:ln>
        </p:spPr>
        <p:txBody>
          <a:bodyPr wrap="none" rtlCol="0" anchor="ctr">
            <a:spAutoFit/>
          </a:bodyPr>
          <a:lstStyle/>
          <a:p>
            <a:r>
              <a:rPr kumimoji="1" lang="en-US" altLang="ja-JP" dirty="0" err="1">
                <a:solidFill>
                  <a:srgbClr val="FF7C80"/>
                </a:solidFill>
                <a:latin typeface="ＭＳ Ｐゴシック" panose="020B0600070205080204" pitchFamily="50" charset="-128"/>
                <a:ea typeface="ＭＳ Ｐゴシック" panose="020B0600070205080204" pitchFamily="50" charset="-128"/>
              </a:rPr>
              <a:t>TitleManager</a:t>
            </a:r>
            <a:r>
              <a:rPr kumimoji="1" lang="en-US" altLang="ja-JP" sz="11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1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一部抜粋</a:t>
            </a:r>
            <a:r>
              <a:rPr kumimoji="1" lang="en-US" altLang="ja-JP" sz="11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他の人が見やすいよう、インデントをそろえています</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cxnSp>
        <p:nvCxnSpPr>
          <p:cNvPr id="7" name="直線">
            <a:extLst>
              <a:ext uri="{FF2B5EF4-FFF2-40B4-BE49-F238E27FC236}">
                <a16:creationId xmlns:a16="http://schemas.microsoft.com/office/drawing/2014/main" id="{4E410388-1DA9-137E-AB13-8DB5B61D56FD}"/>
              </a:ext>
            </a:extLst>
          </p:cNvPr>
          <p:cNvCxnSpPr>
            <a:cxnSpLocks/>
          </p:cNvCxnSpPr>
          <p:nvPr/>
        </p:nvCxnSpPr>
        <p:spPr>
          <a:xfrm>
            <a:off x="2662816" y="1260000"/>
            <a:ext cx="3818368"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 name="テキスト">
            <a:extLst>
              <a:ext uri="{FF2B5EF4-FFF2-40B4-BE49-F238E27FC236}">
                <a16:creationId xmlns:a16="http://schemas.microsoft.com/office/drawing/2014/main" id="{7CB5354F-0DFF-53A7-115C-DBFB94D21E62}"/>
              </a:ext>
            </a:extLst>
          </p:cNvPr>
          <p:cNvSpPr txBox="1"/>
          <p:nvPr/>
        </p:nvSpPr>
        <p:spPr>
          <a:xfrm>
            <a:off x="252000" y="2010519"/>
            <a:ext cx="3236784" cy="4508927"/>
          </a:xfrm>
          <a:prstGeom prst="rect">
            <a:avLst/>
          </a:prstGeom>
          <a:solidFill>
            <a:schemeClr val="bg1">
              <a:lumMod val="85000"/>
            </a:schemeClr>
          </a:solidFill>
          <a:ln w="38100">
            <a:noFill/>
          </a:ln>
        </p:spPr>
        <p:txBody>
          <a:bodyPr wrap="none" rtlCol="0">
            <a:spAutoFit/>
          </a:bodyPr>
          <a:lstStyle/>
          <a:p>
            <a:r>
              <a:rPr lang="en-US" altLang="ja-JP" sz="700" dirty="0">
                <a:solidFill>
                  <a:srgbClr val="0000FF"/>
                </a:solidFill>
                <a:latin typeface="ＭＳ ゴシック" panose="020B0609070205080204" pitchFamily="49" charset="-128"/>
                <a:ea typeface="ＭＳ ゴシック" panose="020B0609070205080204" pitchFamily="49" charset="-128"/>
              </a:rPr>
              <a:t>public</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class</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2B91AF"/>
                </a:solidFill>
                <a:latin typeface="ＭＳ ゴシック" panose="020B0609070205080204" pitchFamily="49" charset="-128"/>
                <a:ea typeface="ＭＳ ゴシック" panose="020B0609070205080204" pitchFamily="49" charset="-128"/>
              </a:rPr>
              <a:t>TitleManager</a:t>
            </a:r>
            <a:r>
              <a:rPr lang="en-US" altLang="ja-JP" sz="700" dirty="0">
                <a:solidFill>
                  <a:srgbClr val="000000"/>
                </a:solidFill>
                <a:latin typeface="ＭＳ ゴシック" panose="020B0609070205080204" pitchFamily="49" charset="-128"/>
                <a:ea typeface="ＭＳ ゴシック" panose="020B0609070205080204" pitchFamily="49" charset="-128"/>
              </a:rPr>
              <a:t> : </a:t>
            </a:r>
            <a:r>
              <a:rPr lang="en-US" altLang="ja-JP" sz="700" dirty="0" err="1">
                <a:solidFill>
                  <a:srgbClr val="000000"/>
                </a:solidFill>
                <a:latin typeface="ＭＳ ゴシック" panose="020B0609070205080204" pitchFamily="49" charset="-128"/>
                <a:ea typeface="ＭＳ ゴシック" panose="020B0609070205080204" pitchFamily="49" charset="-128"/>
              </a:rPr>
              <a:t>MonoBehaviour</a:t>
            </a:r>
            <a:endParaRPr lang="en-US" altLang="ja-JP"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ClearManager</a:t>
            </a:r>
            <a:r>
              <a:rPr lang="en-US" altLang="ja-JP" sz="700" dirty="0">
                <a:solidFill>
                  <a:srgbClr val="000000"/>
                </a:solidFill>
                <a:latin typeface="ＭＳ ゴシック" panose="020B0609070205080204" pitchFamily="49" charset="-128"/>
                <a:ea typeface="ＭＳ ゴシック" panose="020B0609070205080204" pitchFamily="49" charset="-128"/>
              </a:rPr>
              <a:t>    clear;</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Fade            fader;</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GameAward</a:t>
            </a:r>
            <a:r>
              <a:rPr lang="en-US" altLang="ja-JP" sz="700" dirty="0">
                <a:solidFill>
                  <a:srgbClr val="000000"/>
                </a:solidFill>
                <a:latin typeface="ＭＳ ゴシック" panose="020B0609070205080204" pitchFamily="49" charset="-128"/>
                <a:ea typeface="ＭＳ ゴシック" panose="020B0609070205080204" pitchFamily="49" charset="-128"/>
              </a:rPr>
              <a:t>       input;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savemanager</a:t>
            </a:r>
            <a:r>
              <a:rPr lang="en-US" altLang="ja-JP" sz="700" dirty="0">
                <a:solidFill>
                  <a:srgbClr val="000000"/>
                </a:solidFill>
                <a:latin typeface="ＭＳ ゴシック" panose="020B0609070205080204" pitchFamily="49" charset="-128"/>
                <a:ea typeface="ＭＳ ゴシック" panose="020B0609070205080204" pitchFamily="49" charset="-128"/>
              </a:rPr>
              <a:t>     save;</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Sound           sounds;</a:t>
            </a:r>
          </a:p>
          <a:p>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[Tooltip(</a:t>
            </a:r>
            <a:r>
              <a:rPr lang="en-US" altLang="ja-JP" sz="700" dirty="0">
                <a:solidFill>
                  <a:srgbClr val="A31515"/>
                </a:solidFill>
                <a:latin typeface="ＭＳ ゴシック" panose="020B0609070205080204" pitchFamily="49" charset="-128"/>
                <a:ea typeface="ＭＳ ゴシック" panose="020B0609070205080204" pitchFamily="49" charset="-128"/>
              </a:rPr>
              <a:t>"</a:t>
            </a:r>
            <a:r>
              <a:rPr lang="ja-JP" altLang="en-US" sz="700" dirty="0">
                <a:solidFill>
                  <a:srgbClr val="A31515"/>
                </a:solidFill>
                <a:latin typeface="ＭＳ ゴシック" panose="020B0609070205080204" pitchFamily="49" charset="-128"/>
                <a:ea typeface="ＭＳ ゴシック" panose="020B0609070205080204" pitchFamily="49" charset="-128"/>
              </a:rPr>
              <a:t>切り替え後のカメラを設定しておく</a:t>
            </a:r>
            <a:r>
              <a:rPr lang="en-US" altLang="ja-JP" sz="700" dirty="0">
                <a:solidFill>
                  <a:srgbClr val="A31515"/>
                </a:solidFill>
                <a:latin typeface="ＭＳ ゴシック" panose="020B0609070205080204" pitchFamily="49" charset="-128"/>
                <a:ea typeface="ＭＳ ゴシック" panose="020B0609070205080204" pitchFamily="49" charset="-128"/>
              </a:rPr>
              <a:t>"</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SerializeField</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CinemachineVirtualCamera</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virtualCamera</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SerializeField</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SceneObject</a:t>
            </a:r>
            <a:r>
              <a:rPr lang="en-US" altLang="ja-JP" sz="700" dirty="0">
                <a:solidFill>
                  <a:srgbClr val="000000"/>
                </a:solidFill>
                <a:latin typeface="ＭＳ ゴシック" panose="020B0609070205080204" pitchFamily="49" charset="-128"/>
                <a:ea typeface="ＭＳ ゴシック" panose="020B0609070205080204" pitchFamily="49" charset="-128"/>
              </a:rPr>
              <a:t>              scene;</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SerializeField</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GameObject</a:t>
            </a:r>
            <a:r>
              <a:rPr lang="en-US" altLang="ja-JP" sz="700" dirty="0">
                <a:solidFill>
                  <a:srgbClr val="000000"/>
                </a:solidFill>
                <a:latin typeface="ＭＳ ゴシック" panose="020B0609070205080204" pitchFamily="49" charset="-128"/>
                <a:ea typeface="ＭＳ ゴシック" panose="020B0609070205080204" pitchFamily="49" charset="-128"/>
              </a:rPr>
              <a:t>               player;</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SerializeField</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GameObject</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confeEffect</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    [Header(</a:t>
            </a:r>
            <a:r>
              <a:rPr lang="en-US" altLang="ja-JP" sz="700" dirty="0">
                <a:solidFill>
                  <a:srgbClr val="A31515"/>
                </a:solidFill>
                <a:latin typeface="ＭＳ ゴシック" panose="020B0609070205080204" pitchFamily="49" charset="-128"/>
                <a:ea typeface="ＭＳ ゴシック" panose="020B0609070205080204" pitchFamily="49" charset="-128"/>
              </a:rPr>
              <a:t>"UI</a:t>
            </a:r>
            <a:r>
              <a:rPr lang="ja-JP" altLang="en-US" sz="700" dirty="0">
                <a:solidFill>
                  <a:srgbClr val="A31515"/>
                </a:solidFill>
                <a:latin typeface="ＭＳ ゴシック" panose="020B0609070205080204" pitchFamily="49" charset="-128"/>
                <a:ea typeface="ＭＳ ゴシック" panose="020B0609070205080204" pitchFamily="49" charset="-128"/>
              </a:rPr>
              <a:t>関係</a:t>
            </a:r>
            <a:r>
              <a:rPr lang="en-US" altLang="ja-JP" sz="700" dirty="0">
                <a:solidFill>
                  <a:srgbClr val="A31515"/>
                </a:solidFill>
                <a:latin typeface="ＭＳ ゴシック" panose="020B0609070205080204" pitchFamily="49" charset="-128"/>
                <a:ea typeface="ＭＳ ゴシック" panose="020B0609070205080204" pitchFamily="49" charset="-128"/>
              </a:rPr>
              <a:t>"</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public</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RectTransform</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menuBackGround</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public</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RectTransform</a:t>
            </a:r>
            <a:r>
              <a:rPr lang="en-US" altLang="ja-JP" sz="700" dirty="0">
                <a:solidFill>
                  <a:srgbClr val="000000"/>
                </a:solidFill>
                <a:latin typeface="ＭＳ ゴシック" panose="020B0609070205080204" pitchFamily="49" charset="-128"/>
                <a:ea typeface="ＭＳ ゴシック" panose="020B0609070205080204" pitchFamily="49" charset="-128"/>
              </a:rPr>
              <a:t> image;</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public</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GameObject</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butoon</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bool</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isTopicEnabled</a:t>
            </a:r>
            <a:r>
              <a:rPr lang="en-US" altLang="ja-JP" sz="700" dirty="0">
                <a:solidFill>
                  <a:srgbClr val="000000"/>
                </a:solidFill>
                <a:latin typeface="ＭＳ ゴシック" panose="020B0609070205080204" pitchFamily="49" charset="-128"/>
                <a:ea typeface="ＭＳ ゴシック" panose="020B0609070205080204" pitchFamily="49" charset="-128"/>
              </a:rPr>
              <a:t> = </a:t>
            </a:r>
            <a:r>
              <a:rPr lang="en-US" altLang="ja-JP" sz="700" dirty="0">
                <a:solidFill>
                  <a:srgbClr val="0000FF"/>
                </a:solidFill>
                <a:latin typeface="ＭＳ ゴシック" panose="020B0609070205080204" pitchFamily="49" charset="-128"/>
                <a:ea typeface="ＭＳ ゴシック" panose="020B0609070205080204" pitchFamily="49" charset="-128"/>
              </a:rPr>
              <a:t>false</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bool</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isGoal</a:t>
            </a:r>
            <a:r>
              <a:rPr lang="en-US" altLang="ja-JP" sz="700" dirty="0">
                <a:solidFill>
                  <a:srgbClr val="000000"/>
                </a:solidFill>
                <a:latin typeface="ＭＳ ゴシック" panose="020B0609070205080204" pitchFamily="49" charset="-128"/>
                <a:ea typeface="ＭＳ ゴシック" panose="020B0609070205080204" pitchFamily="49" charset="-128"/>
              </a:rPr>
              <a:t> = </a:t>
            </a:r>
            <a:r>
              <a:rPr lang="en-US" altLang="ja-JP" sz="700" dirty="0">
                <a:solidFill>
                  <a:srgbClr val="0000FF"/>
                </a:solidFill>
                <a:latin typeface="ＭＳ ゴシック" panose="020B0609070205080204" pitchFamily="49" charset="-128"/>
                <a:ea typeface="ＭＳ ゴシック" panose="020B0609070205080204" pitchFamily="49" charset="-128"/>
              </a:rPr>
              <a:t>false</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bool</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spawnOnTrue</a:t>
            </a:r>
            <a:r>
              <a:rPr lang="en-US" altLang="ja-JP" sz="700" dirty="0">
                <a:solidFill>
                  <a:srgbClr val="000000"/>
                </a:solidFill>
                <a:latin typeface="ＭＳ ゴシック" panose="020B0609070205080204" pitchFamily="49" charset="-128"/>
                <a:ea typeface="ＭＳ ゴシック" panose="020B0609070205080204" pitchFamily="49" charset="-128"/>
              </a:rPr>
              <a:t> = </a:t>
            </a:r>
            <a:r>
              <a:rPr lang="en-US" altLang="ja-JP" sz="700" dirty="0">
                <a:solidFill>
                  <a:srgbClr val="0000FF"/>
                </a:solidFill>
                <a:latin typeface="ＭＳ ゴシック" panose="020B0609070205080204" pitchFamily="49" charset="-128"/>
                <a:ea typeface="ＭＳ ゴシック" panose="020B0609070205080204" pitchFamily="49" charset="-128"/>
              </a:rPr>
              <a:t>false</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int</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defaultPriority</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private</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string</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filePath</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void</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FF"/>
                </a:solidFill>
                <a:latin typeface="ＭＳ ゴシック" panose="020B0609070205080204" pitchFamily="49" charset="-128"/>
                <a:ea typeface="ＭＳ ゴシック" panose="020B0609070205080204" pitchFamily="49" charset="-128"/>
              </a:rPr>
              <a:t>Start</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8000"/>
                </a:solidFill>
                <a:latin typeface="ＭＳ ゴシック" panose="020B0609070205080204" pitchFamily="49" charset="-128"/>
                <a:ea typeface="ＭＳ ゴシック" panose="020B0609070205080204" pitchFamily="49" charset="-128"/>
              </a:rPr>
              <a:t>// </a:t>
            </a:r>
            <a:r>
              <a:rPr lang="ja-JP" altLang="en-US" sz="700" dirty="0">
                <a:solidFill>
                  <a:srgbClr val="008000"/>
                </a:solidFill>
                <a:latin typeface="ＭＳ ゴシック" panose="020B0609070205080204" pitchFamily="49" charset="-128"/>
                <a:ea typeface="ＭＳ ゴシック" panose="020B0609070205080204" pitchFamily="49" charset="-128"/>
              </a:rPr>
              <a:t>クリアチェックスクリプトを取得</a:t>
            </a:r>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        clear = </a:t>
            </a:r>
            <a:r>
              <a:rPr lang="en-US" altLang="ja-JP" sz="700" dirty="0" err="1">
                <a:solidFill>
                  <a:srgbClr val="000000"/>
                </a:solidFill>
                <a:latin typeface="ＭＳ ゴシック" panose="020B0609070205080204" pitchFamily="49" charset="-128"/>
                <a:ea typeface="ＭＳ ゴシック" panose="020B0609070205080204" pitchFamily="49" charset="-128"/>
              </a:rPr>
              <a:t>GetComponent</a:t>
            </a:r>
            <a:r>
              <a:rPr lang="en-US" altLang="ja-JP" sz="700" dirty="0">
                <a:solidFill>
                  <a:srgbClr val="000000"/>
                </a:solidFill>
                <a:latin typeface="ＭＳ ゴシック" panose="020B0609070205080204" pitchFamily="49" charset="-128"/>
                <a:ea typeface="ＭＳ ゴシック" panose="020B0609070205080204" pitchFamily="49" charset="-128"/>
              </a:rPr>
              <a:t>&lt;</a:t>
            </a:r>
            <a:r>
              <a:rPr lang="en-US" altLang="ja-JP" sz="700" dirty="0" err="1">
                <a:solidFill>
                  <a:srgbClr val="000000"/>
                </a:solidFill>
                <a:latin typeface="ＭＳ ゴシック" panose="020B0609070205080204" pitchFamily="49" charset="-128"/>
                <a:ea typeface="ＭＳ ゴシック" panose="020B0609070205080204" pitchFamily="49" charset="-128"/>
              </a:rPr>
              <a:t>ClearManager</a:t>
            </a:r>
            <a:r>
              <a:rPr lang="en-US" altLang="ja-JP" sz="700" dirty="0">
                <a:solidFill>
                  <a:srgbClr val="000000"/>
                </a:solidFill>
                <a:latin typeface="ＭＳ ゴシック" panose="020B0609070205080204" pitchFamily="49" charset="-128"/>
                <a:ea typeface="ＭＳ ゴシック" panose="020B0609070205080204" pitchFamily="49" charset="-128"/>
              </a:rPr>
              <a:t>&gt;();</a:t>
            </a:r>
          </a:p>
          <a:p>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8000"/>
                </a:solidFill>
                <a:latin typeface="ＭＳ ゴシック" panose="020B0609070205080204" pitchFamily="49" charset="-128"/>
                <a:ea typeface="ＭＳ ゴシック" panose="020B0609070205080204" pitchFamily="49" charset="-128"/>
              </a:rPr>
              <a:t>// </a:t>
            </a:r>
            <a:r>
              <a:rPr lang="ja-JP" altLang="en-US" sz="700" dirty="0">
                <a:solidFill>
                  <a:srgbClr val="008000"/>
                </a:solidFill>
                <a:latin typeface="ＭＳ ゴシック" panose="020B0609070205080204" pitchFamily="49" charset="-128"/>
                <a:ea typeface="ＭＳ ゴシック" panose="020B0609070205080204" pitchFamily="49" charset="-128"/>
              </a:rPr>
              <a:t>フェードスクリプトを取得し、フェードイン</a:t>
            </a:r>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        fader = </a:t>
            </a:r>
            <a:r>
              <a:rPr lang="en-US" altLang="ja-JP" sz="700" dirty="0" err="1">
                <a:solidFill>
                  <a:srgbClr val="000000"/>
                </a:solidFill>
                <a:latin typeface="ＭＳ ゴシック" panose="020B0609070205080204" pitchFamily="49" charset="-128"/>
                <a:ea typeface="ＭＳ ゴシック" panose="020B0609070205080204" pitchFamily="49" charset="-128"/>
              </a:rPr>
              <a:t>GetComponent</a:t>
            </a:r>
            <a:r>
              <a:rPr lang="en-US" altLang="ja-JP" sz="700" dirty="0">
                <a:solidFill>
                  <a:srgbClr val="000000"/>
                </a:solidFill>
                <a:latin typeface="ＭＳ ゴシック" panose="020B0609070205080204" pitchFamily="49" charset="-128"/>
                <a:ea typeface="ＭＳ ゴシック" panose="020B0609070205080204" pitchFamily="49" charset="-128"/>
              </a:rPr>
              <a:t>&lt;Fade&gt;();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fader.FadeIn</a:t>
            </a:r>
            <a:r>
              <a:rPr lang="en-US" altLang="ja-JP" sz="700" dirty="0">
                <a:solidFill>
                  <a:srgbClr val="000000"/>
                </a:solidFill>
                <a:latin typeface="ＭＳ ゴシック" panose="020B0609070205080204" pitchFamily="49" charset="-128"/>
                <a:ea typeface="ＭＳ ゴシック" panose="020B0609070205080204" pitchFamily="49" charset="-128"/>
              </a:rPr>
              <a:t>(</a:t>
            </a:r>
            <a:r>
              <a:rPr lang="en-US" altLang="ja-JP" sz="700" dirty="0" err="1">
                <a:solidFill>
                  <a:srgbClr val="000000"/>
                </a:solidFill>
                <a:latin typeface="ＭＳ ゴシック" panose="020B0609070205080204" pitchFamily="49" charset="-128"/>
                <a:ea typeface="ＭＳ ゴシック" panose="020B0609070205080204" pitchFamily="49" charset="-128"/>
              </a:rPr>
              <a:t>Color.black</a:t>
            </a:r>
            <a:r>
              <a:rPr lang="en-US" altLang="ja-JP" sz="700" dirty="0">
                <a:solidFill>
                  <a:srgbClr val="000000"/>
                </a:solidFill>
                <a:latin typeface="ＭＳ ゴシック" panose="020B0609070205080204" pitchFamily="49" charset="-128"/>
                <a:ea typeface="ＭＳ ゴシック" panose="020B0609070205080204" pitchFamily="49" charset="-128"/>
              </a:rPr>
              <a:t>, 1.0f);</a:t>
            </a:r>
          </a:p>
          <a:p>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ja-JP" altLang="en-US"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a:solidFill>
                  <a:srgbClr val="008000"/>
                </a:solidFill>
                <a:latin typeface="ＭＳ ゴシック" panose="020B0609070205080204" pitchFamily="49" charset="-128"/>
                <a:ea typeface="ＭＳ ゴシック" panose="020B0609070205080204" pitchFamily="49" charset="-128"/>
              </a:rPr>
              <a:t>// </a:t>
            </a:r>
            <a:r>
              <a:rPr lang="ja-JP" altLang="en-US" sz="700" dirty="0">
                <a:solidFill>
                  <a:srgbClr val="008000"/>
                </a:solidFill>
                <a:latin typeface="ＭＳ ゴシック" panose="020B0609070205080204" pitchFamily="49" charset="-128"/>
                <a:ea typeface="ＭＳ ゴシック" panose="020B0609070205080204" pitchFamily="49" charset="-128"/>
              </a:rPr>
              <a:t>インプットシステムクラスをインスタンス化</a:t>
            </a:r>
            <a:endParaRPr lang="ja-JP" altLang="en-US" sz="700" dirty="0">
              <a:solidFill>
                <a:srgbClr val="000000"/>
              </a:solidFill>
              <a:latin typeface="ＭＳ ゴシック" panose="020B0609070205080204" pitchFamily="49" charset="-128"/>
              <a:ea typeface="ＭＳ ゴシック" panose="020B0609070205080204" pitchFamily="49" charset="-128"/>
            </a:endParaRPr>
          </a:p>
          <a:p>
            <a:r>
              <a:rPr lang="en-US" altLang="ja-JP" sz="700" dirty="0">
                <a:solidFill>
                  <a:srgbClr val="000000"/>
                </a:solidFill>
                <a:latin typeface="ＭＳ ゴシック" panose="020B0609070205080204" pitchFamily="49" charset="-128"/>
                <a:ea typeface="ＭＳ ゴシック" panose="020B0609070205080204" pitchFamily="49" charset="-128"/>
              </a:rPr>
              <a:t>        input = </a:t>
            </a:r>
            <a:r>
              <a:rPr lang="en-US" altLang="ja-JP" sz="700" dirty="0">
                <a:solidFill>
                  <a:srgbClr val="0000FF"/>
                </a:solidFill>
                <a:latin typeface="ＭＳ ゴシック" panose="020B0609070205080204" pitchFamily="49" charset="-128"/>
                <a:ea typeface="ＭＳ ゴシック" panose="020B0609070205080204" pitchFamily="49" charset="-128"/>
              </a:rPr>
              <a:t>new</a:t>
            </a:r>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GameAward</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        </a:t>
            </a:r>
            <a:r>
              <a:rPr lang="en-US" altLang="ja-JP" sz="700" dirty="0" err="1">
                <a:solidFill>
                  <a:srgbClr val="000000"/>
                </a:solidFill>
                <a:latin typeface="ＭＳ ゴシック" panose="020B0609070205080204" pitchFamily="49" charset="-128"/>
                <a:ea typeface="ＭＳ ゴシック" panose="020B0609070205080204" pitchFamily="49" charset="-128"/>
              </a:rPr>
              <a:t>input.Enable</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pPr algn="ctr"/>
            <a:r>
              <a:rPr lang="ja-JP" altLang="en-US" sz="700" dirty="0">
                <a:solidFill>
                  <a:srgbClr val="000000"/>
                </a:solidFill>
                <a:latin typeface="ＭＳ ゴシック" panose="020B0609070205080204" pitchFamily="49" charset="-128"/>
                <a:ea typeface="ＭＳ ゴシック" panose="020B0609070205080204" pitchFamily="49" charset="-128"/>
              </a:rPr>
              <a:t>・</a:t>
            </a:r>
            <a:endParaRPr lang="en-US" altLang="ja-JP" sz="700" dirty="0">
              <a:solidFill>
                <a:srgbClr val="000000"/>
              </a:solidFill>
              <a:latin typeface="ＭＳ ゴシック" panose="020B0609070205080204" pitchFamily="49" charset="-128"/>
              <a:ea typeface="ＭＳ ゴシック" panose="020B0609070205080204" pitchFamily="49" charset="-128"/>
            </a:endParaRPr>
          </a:p>
          <a:p>
            <a:pPr algn="ctr"/>
            <a:r>
              <a:rPr lang="ja-JP" altLang="en-US" sz="700" dirty="0">
                <a:solidFill>
                  <a:srgbClr val="000000"/>
                </a:solidFill>
                <a:latin typeface="ＭＳ ゴシック" panose="020B0609070205080204" pitchFamily="49" charset="-128"/>
                <a:ea typeface="ＭＳ ゴシック" panose="020B0609070205080204" pitchFamily="49" charset="-128"/>
              </a:rPr>
              <a:t>・</a:t>
            </a:r>
            <a:endParaRPr lang="en-US" altLang="ja-JP" sz="700" dirty="0">
              <a:solidFill>
                <a:srgbClr val="000000"/>
              </a:solidFill>
              <a:latin typeface="ＭＳ ゴシック" panose="020B0609070205080204" pitchFamily="49" charset="-128"/>
              <a:ea typeface="ＭＳ ゴシック" panose="020B0609070205080204" pitchFamily="49" charset="-128"/>
            </a:endParaRPr>
          </a:p>
          <a:p>
            <a:pPr algn="ctr"/>
            <a:r>
              <a:rPr lang="ja-JP" altLang="en-US" sz="700" dirty="0">
                <a:solidFill>
                  <a:srgbClr val="000000"/>
                </a:solidFill>
                <a:latin typeface="ＭＳ ゴシック" panose="020B0609070205080204" pitchFamily="49" charset="-128"/>
                <a:ea typeface="ＭＳ ゴシック" panose="020B0609070205080204" pitchFamily="49" charset="-128"/>
              </a:rPr>
              <a:t>・</a:t>
            </a:r>
            <a:endParaRPr lang="en-US" altLang="ja-JP" sz="700" dirty="0">
              <a:solidFill>
                <a:srgbClr val="000000"/>
              </a:solidFill>
              <a:latin typeface="ＭＳ ゴシック" panose="020B0609070205080204" pitchFamily="49" charset="-128"/>
              <a:ea typeface="ＭＳ ゴシック" panose="020B0609070205080204" pitchFamily="49" charset="-128"/>
            </a:endParaRPr>
          </a:p>
        </p:txBody>
      </p:sp>
      <p:sp>
        <p:nvSpPr>
          <p:cNvPr id="9" name="テキスト">
            <a:extLst>
              <a:ext uri="{FF2B5EF4-FFF2-40B4-BE49-F238E27FC236}">
                <a16:creationId xmlns:a16="http://schemas.microsoft.com/office/drawing/2014/main" id="{851C7A99-F003-91DD-7B95-019712BEE45D}"/>
              </a:ext>
            </a:extLst>
          </p:cNvPr>
          <p:cNvSpPr txBox="1"/>
          <p:nvPr/>
        </p:nvSpPr>
        <p:spPr>
          <a:xfrm>
            <a:off x="4839287" y="1259722"/>
            <a:ext cx="3419526" cy="584775"/>
          </a:xfrm>
          <a:prstGeom prst="rect">
            <a:avLst/>
          </a:prstGeom>
          <a:noFill/>
          <a:ln w="38100">
            <a:noFill/>
          </a:ln>
        </p:spPr>
        <p:txBody>
          <a:bodyPr wrap="none" rtlCol="0" anchor="ctr">
            <a:spAutoFit/>
          </a:bodyPr>
          <a:lstStyle/>
          <a:p>
            <a:r>
              <a:rPr kumimoji="1" lang="en-US" altLang="ja-JP" dirty="0">
                <a:solidFill>
                  <a:srgbClr val="FF7C80"/>
                </a:solidFill>
                <a:latin typeface="ＭＳ Ｐゴシック" panose="020B0600070205080204" pitchFamily="50" charset="-128"/>
                <a:ea typeface="ＭＳ Ｐゴシック" panose="020B0600070205080204" pitchFamily="50" charset="-128"/>
              </a:rPr>
              <a:t>Timer</a:t>
            </a: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命名規則を守り、簡潔なコードを書けました</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35141408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a:extLst>
              <a:ext uri="{FF2B5EF4-FFF2-40B4-BE49-F238E27FC236}">
                <a16:creationId xmlns:a16="http://schemas.microsoft.com/office/drawing/2014/main" id="{3434D330-071E-177A-94BA-129E04DF81BB}"/>
              </a:ext>
            </a:extLst>
          </p:cNvPr>
          <p:cNvSpPr txBox="1"/>
          <p:nvPr/>
        </p:nvSpPr>
        <p:spPr>
          <a:xfrm>
            <a:off x="252000" y="180000"/>
            <a:ext cx="8640000" cy="468000"/>
          </a:xfrm>
          <a:prstGeom prst="rect">
            <a:avLst/>
          </a:prstGeom>
          <a:solidFill>
            <a:schemeClr val="bg1">
              <a:lumMod val="85000"/>
            </a:schemeClr>
          </a:solidFill>
        </p:spPr>
        <p:txBody>
          <a:bodyPr wrap="none" rtlCol="0" anchor="ctr">
            <a:noAutofit/>
          </a:bodyPr>
          <a:lstStyle/>
          <a:p>
            <a:pPr algn="ctr"/>
            <a:r>
              <a:rPr kumimoji="1" lang="ja-JP" altLang="en-US"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ダンジョン</a:t>
            </a:r>
            <a:r>
              <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25</a:t>
            </a:r>
          </a:p>
        </p:txBody>
      </p:sp>
      <p:sp>
        <p:nvSpPr>
          <p:cNvPr id="5" name="テキスト">
            <a:extLst>
              <a:ext uri="{FF2B5EF4-FFF2-40B4-BE49-F238E27FC236}">
                <a16:creationId xmlns:a16="http://schemas.microsoft.com/office/drawing/2014/main" id="{A1968CD9-4C6A-055C-D82B-E91E8EF4EBA6}"/>
              </a:ext>
            </a:extLst>
          </p:cNvPr>
          <p:cNvSpPr txBox="1"/>
          <p:nvPr/>
        </p:nvSpPr>
        <p:spPr>
          <a:xfrm>
            <a:off x="251999" y="1080000"/>
            <a:ext cx="1080000" cy="1200329"/>
          </a:xfrm>
          <a:prstGeom prst="rect">
            <a:avLst/>
          </a:prstGeom>
          <a:noFill/>
          <a:ln w="38100">
            <a:noFill/>
          </a:ln>
        </p:spPr>
        <p:txBody>
          <a:bodyPr wrap="square" rtlCol="0">
            <a:spAutoFit/>
          </a:bodyPr>
          <a:lstStyle/>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開発期間</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開発環境</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実行環境</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6" name="テキスト">
            <a:extLst>
              <a:ext uri="{FF2B5EF4-FFF2-40B4-BE49-F238E27FC236}">
                <a16:creationId xmlns:a16="http://schemas.microsoft.com/office/drawing/2014/main" id="{3CCFBB00-BB8C-1494-3E95-D5E66179405F}"/>
              </a:ext>
            </a:extLst>
          </p:cNvPr>
          <p:cNvSpPr txBox="1"/>
          <p:nvPr/>
        </p:nvSpPr>
        <p:spPr>
          <a:xfrm>
            <a:off x="1368011" y="1080000"/>
            <a:ext cx="732893" cy="1200329"/>
          </a:xfrm>
          <a:prstGeom prst="rect">
            <a:avLst/>
          </a:prstGeom>
          <a:noFill/>
          <a:ln w="38100">
            <a:noFill/>
          </a:ln>
        </p:spPr>
        <p:txBody>
          <a:bodyPr wrap="none" rtlCol="0">
            <a:spAutoFit/>
          </a:bodyPr>
          <a:lstStyle/>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1</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ヶ月</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DirectX</a:t>
            </a: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C++</a:t>
            </a: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Windows</a:t>
            </a:r>
          </a:p>
        </p:txBody>
      </p:sp>
      <p:pic>
        <p:nvPicPr>
          <p:cNvPr id="7" name="図">
            <a:extLst>
              <a:ext uri="{FF2B5EF4-FFF2-40B4-BE49-F238E27FC236}">
                <a16:creationId xmlns:a16="http://schemas.microsoft.com/office/drawing/2014/main" id="{50CDB202-15E9-CE21-E9A9-E006F6CD9E60}"/>
              </a:ext>
            </a:extLst>
          </p:cNvPr>
          <p:cNvPicPr>
            <a:picLocks noChangeAspect="1"/>
          </p:cNvPicPr>
          <p:nvPr/>
        </p:nvPicPr>
        <p:blipFill rotWithShape="1">
          <a:blip r:embed="rId2"/>
          <a:srcRect t="3918"/>
          <a:stretch/>
        </p:blipFill>
        <p:spPr>
          <a:xfrm>
            <a:off x="2309518" y="1074558"/>
            <a:ext cx="2130607" cy="1200329"/>
          </a:xfrm>
          <a:prstGeom prst="rect">
            <a:avLst/>
          </a:prstGeom>
        </p:spPr>
      </p:pic>
      <p:sp>
        <p:nvSpPr>
          <p:cNvPr id="8" name="長方形">
            <a:extLst>
              <a:ext uri="{FF2B5EF4-FFF2-40B4-BE49-F238E27FC236}">
                <a16:creationId xmlns:a16="http://schemas.microsoft.com/office/drawing/2014/main" id="{76E5104C-75D4-9329-B7C3-00E070533691}"/>
              </a:ext>
            </a:extLst>
          </p:cNvPr>
          <p:cNvSpPr/>
          <p:nvPr/>
        </p:nvSpPr>
        <p:spPr>
          <a:xfrm>
            <a:off x="252000" y="1061830"/>
            <a:ext cx="4188125" cy="1213058"/>
          </a:xfrm>
          <a:prstGeom prst="rect">
            <a:avLst/>
          </a:prstGeom>
          <a:noFill/>
          <a:ln w="3810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a:extLst>
              <a:ext uri="{FF2B5EF4-FFF2-40B4-BE49-F238E27FC236}">
                <a16:creationId xmlns:a16="http://schemas.microsoft.com/office/drawing/2014/main" id="{A265D729-B18A-D9B6-5898-F96C838A44EF}"/>
              </a:ext>
            </a:extLst>
          </p:cNvPr>
          <p:cNvSpPr txBox="1"/>
          <p:nvPr/>
        </p:nvSpPr>
        <p:spPr>
          <a:xfrm>
            <a:off x="4268070" y="6519446"/>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-7-</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12" name="タイトル">
            <a:extLst>
              <a:ext uri="{FF2B5EF4-FFF2-40B4-BE49-F238E27FC236}">
                <a16:creationId xmlns:a16="http://schemas.microsoft.com/office/drawing/2014/main" id="{C5D21B45-A570-51F2-1833-2B58CB1F299C}"/>
              </a:ext>
            </a:extLst>
          </p:cNvPr>
          <p:cNvSpPr txBox="1"/>
          <p:nvPr/>
        </p:nvSpPr>
        <p:spPr>
          <a:xfrm>
            <a:off x="4476137" y="1080000"/>
            <a:ext cx="4415863" cy="324000"/>
          </a:xfrm>
          <a:prstGeom prst="rect">
            <a:avLst/>
          </a:prstGeom>
          <a:noFill/>
        </p:spPr>
        <p:txBody>
          <a:bodyPr wrap="none" rtlCol="0" anchor="ctr">
            <a:noAutofit/>
          </a:bodyPr>
          <a:lstStyle/>
          <a:p>
            <a:pPr algn="ct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ja-JP" altLang="en-US"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概要 </a:t>
            </a: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sp>
        <p:nvSpPr>
          <p:cNvPr id="13" name="テキスト">
            <a:extLst>
              <a:ext uri="{FF2B5EF4-FFF2-40B4-BE49-F238E27FC236}">
                <a16:creationId xmlns:a16="http://schemas.microsoft.com/office/drawing/2014/main" id="{7CE2DC50-D3DB-B8CE-393E-7BC261215F5C}"/>
              </a:ext>
            </a:extLst>
          </p:cNvPr>
          <p:cNvSpPr txBox="1"/>
          <p:nvPr/>
        </p:nvSpPr>
        <p:spPr>
          <a:xfrm>
            <a:off x="4703877" y="1536223"/>
            <a:ext cx="4302277" cy="738664"/>
          </a:xfrm>
          <a:prstGeom prst="rect">
            <a:avLst/>
          </a:prstGeom>
          <a:noFill/>
          <a:ln w="38100">
            <a:noFill/>
          </a:ln>
        </p:spPr>
        <p:txBody>
          <a:bodyPr wrap="square" rtlCol="0">
            <a:spAutoFit/>
          </a:bodyPr>
          <a:lstStyle/>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遊ぶたびに姿を変える不思議な迷宮。</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敵に捕まらないよう気を付けながら迷宮の最深部</a:t>
            </a: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25</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層</a:t>
            </a: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までたどりつくのが目的。</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1760421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AC4DC8-B950-BD4C-D6CA-AE1B89837166}"/>
            </a:ext>
          </a:extLst>
        </p:cNvPr>
        <p:cNvGrpSpPr/>
        <p:nvPr/>
      </p:nvGrpSpPr>
      <p:grpSpPr>
        <a:xfrm>
          <a:off x="0" y="0"/>
          <a:ext cx="0" cy="0"/>
          <a:chOff x="0" y="0"/>
          <a:chExt cx="0" cy="0"/>
        </a:xfrm>
      </p:grpSpPr>
      <p:sp>
        <p:nvSpPr>
          <p:cNvPr id="4" name="タイトル">
            <a:extLst>
              <a:ext uri="{FF2B5EF4-FFF2-40B4-BE49-F238E27FC236}">
                <a16:creationId xmlns:a16="http://schemas.microsoft.com/office/drawing/2014/main" id="{DEC1FA18-57EB-BAE9-816A-6110C949857E}"/>
              </a:ext>
            </a:extLst>
          </p:cNvPr>
          <p:cNvSpPr txBox="1"/>
          <p:nvPr/>
        </p:nvSpPr>
        <p:spPr>
          <a:xfrm>
            <a:off x="252000" y="180000"/>
            <a:ext cx="8640000" cy="468000"/>
          </a:xfrm>
          <a:prstGeom prst="rect">
            <a:avLst/>
          </a:prstGeom>
          <a:solidFill>
            <a:schemeClr val="bg1">
              <a:lumMod val="85000"/>
            </a:schemeClr>
          </a:solidFill>
        </p:spPr>
        <p:txBody>
          <a:bodyPr wrap="none" rtlCol="0" anchor="ctr">
            <a:noAutofit/>
          </a:bodyPr>
          <a:lstStyle/>
          <a:p>
            <a:pPr algn="ctr"/>
            <a:r>
              <a:rPr kumimoji="1" lang="ja-JP" altLang="en-US"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奇妙なメガネハウスからの脱出</a:t>
            </a: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
        <p:nvSpPr>
          <p:cNvPr id="5" name="テキスト">
            <a:extLst>
              <a:ext uri="{FF2B5EF4-FFF2-40B4-BE49-F238E27FC236}">
                <a16:creationId xmlns:a16="http://schemas.microsoft.com/office/drawing/2014/main" id="{49F47F64-94CD-7E4F-DA16-64D5EAE68798}"/>
              </a:ext>
            </a:extLst>
          </p:cNvPr>
          <p:cNvSpPr txBox="1"/>
          <p:nvPr/>
        </p:nvSpPr>
        <p:spPr>
          <a:xfrm>
            <a:off x="251999" y="1080000"/>
            <a:ext cx="1080000" cy="1754326"/>
          </a:xfrm>
          <a:prstGeom prst="rect">
            <a:avLst/>
          </a:prstGeom>
          <a:noFill/>
          <a:ln w="38100">
            <a:noFill/>
          </a:ln>
        </p:spPr>
        <p:txBody>
          <a:bodyPr wrap="square" rtlCol="0">
            <a:spAutoFit/>
          </a:bodyPr>
          <a:lstStyle/>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制作期間</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制作ツール</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制作メンバー</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担当箇所</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実行環境</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6" name="テキスト">
            <a:extLst>
              <a:ext uri="{FF2B5EF4-FFF2-40B4-BE49-F238E27FC236}">
                <a16:creationId xmlns:a16="http://schemas.microsoft.com/office/drawing/2014/main" id="{7EABD3B1-ACA5-F983-BAA7-42BE7432541A}"/>
              </a:ext>
            </a:extLst>
          </p:cNvPr>
          <p:cNvSpPr txBox="1"/>
          <p:nvPr/>
        </p:nvSpPr>
        <p:spPr>
          <a:xfrm>
            <a:off x="1368011" y="1080000"/>
            <a:ext cx="3571812" cy="1754326"/>
          </a:xfrm>
          <a:prstGeom prst="rect">
            <a:avLst/>
          </a:prstGeom>
          <a:noFill/>
          <a:ln w="38100">
            <a:noFill/>
          </a:ln>
        </p:spPr>
        <p:txBody>
          <a:bodyPr wrap="none" rtlCol="0">
            <a:spAutoFit/>
          </a:bodyPr>
          <a:lstStyle/>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1</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ヶ月（</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10/01</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10/31</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Unreal Engine 5</a:t>
            </a: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プログラマー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プランナー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1</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グラフィッカー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タイトル、ギミック、インベントリ</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Windows</a:t>
            </a:r>
          </a:p>
        </p:txBody>
      </p:sp>
      <p:pic>
        <p:nvPicPr>
          <p:cNvPr id="3" name="図">
            <a:extLst>
              <a:ext uri="{FF2B5EF4-FFF2-40B4-BE49-F238E27FC236}">
                <a16:creationId xmlns:a16="http://schemas.microsoft.com/office/drawing/2014/main" id="{0634A31E-A360-8D4C-A5D6-1140D681F748}"/>
              </a:ext>
            </a:extLst>
          </p:cNvPr>
          <p:cNvPicPr>
            <a:picLocks noChangeAspect="1"/>
          </p:cNvPicPr>
          <p:nvPr/>
        </p:nvPicPr>
        <p:blipFill rotWithShape="1">
          <a:blip r:embed="rId2"/>
          <a:srcRect l="618" t="16762" r="7344" b="16634"/>
          <a:stretch/>
        </p:blipFill>
        <p:spPr>
          <a:xfrm>
            <a:off x="5070818" y="1062070"/>
            <a:ext cx="3804964" cy="2158538"/>
          </a:xfrm>
          <a:prstGeom prst="rect">
            <a:avLst/>
          </a:prstGeom>
        </p:spPr>
      </p:pic>
      <p:sp>
        <p:nvSpPr>
          <p:cNvPr id="8" name="長方形">
            <a:extLst>
              <a:ext uri="{FF2B5EF4-FFF2-40B4-BE49-F238E27FC236}">
                <a16:creationId xmlns:a16="http://schemas.microsoft.com/office/drawing/2014/main" id="{200037A0-42B7-C89D-F307-AB3EEA85171A}"/>
              </a:ext>
            </a:extLst>
          </p:cNvPr>
          <p:cNvSpPr/>
          <p:nvPr/>
        </p:nvSpPr>
        <p:spPr>
          <a:xfrm>
            <a:off x="252000" y="1061829"/>
            <a:ext cx="8640000" cy="2160000"/>
          </a:xfrm>
          <a:prstGeom prst="rect">
            <a:avLst/>
          </a:prstGeom>
          <a:noFill/>
          <a:ln w="3810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a:extLst>
              <a:ext uri="{FF2B5EF4-FFF2-40B4-BE49-F238E27FC236}">
                <a16:creationId xmlns:a16="http://schemas.microsoft.com/office/drawing/2014/main" id="{362CEE9E-4C0C-C948-17FE-57A8C5428CBA}"/>
              </a:ext>
            </a:extLst>
          </p:cNvPr>
          <p:cNvSpPr txBox="1"/>
          <p:nvPr/>
        </p:nvSpPr>
        <p:spPr>
          <a:xfrm>
            <a:off x="4268070" y="6519446"/>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-7-</a:t>
            </a:r>
            <a:endParaRPr kumimoji="1" lang="ja-JP" altLang="en-US" sz="1600" spc="300" dirty="0">
              <a:latin typeface="ＭＳ Ｐゴシック" panose="020B0600070205080204" pitchFamily="50" charset="-128"/>
              <a:ea typeface="ＭＳ Ｐゴシック" panose="020B0600070205080204" pitchFamily="50" charset="-128"/>
            </a:endParaRPr>
          </a:p>
        </p:txBody>
      </p:sp>
      <p:pic>
        <p:nvPicPr>
          <p:cNvPr id="10" name="図 9" descr="黒い背景に白い文字がある&#10;&#10;低い精度で自動的に生成された説明">
            <a:extLst>
              <a:ext uri="{FF2B5EF4-FFF2-40B4-BE49-F238E27FC236}">
                <a16:creationId xmlns:a16="http://schemas.microsoft.com/office/drawing/2014/main" id="{C6CBE7F4-C48B-36CB-7E43-38184F765F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000" y="3600000"/>
            <a:ext cx="3840000" cy="2160000"/>
          </a:xfrm>
          <a:prstGeom prst="rect">
            <a:avLst/>
          </a:prstGeom>
        </p:spPr>
      </p:pic>
      <p:sp>
        <p:nvSpPr>
          <p:cNvPr id="12" name="タイトル">
            <a:extLst>
              <a:ext uri="{FF2B5EF4-FFF2-40B4-BE49-F238E27FC236}">
                <a16:creationId xmlns:a16="http://schemas.microsoft.com/office/drawing/2014/main" id="{F426A12F-0144-D720-E59D-1B0B95E2C302}"/>
              </a:ext>
            </a:extLst>
          </p:cNvPr>
          <p:cNvSpPr txBox="1"/>
          <p:nvPr/>
        </p:nvSpPr>
        <p:spPr>
          <a:xfrm>
            <a:off x="4212000" y="3600000"/>
            <a:ext cx="4680000" cy="324000"/>
          </a:xfrm>
          <a:prstGeom prst="rect">
            <a:avLst/>
          </a:prstGeom>
          <a:noFill/>
        </p:spPr>
        <p:txBody>
          <a:bodyPr wrap="none" rtlCol="0" anchor="ctr">
            <a:noAutofit/>
          </a:bodyPr>
          <a:lstStyle/>
          <a:p>
            <a:pPr algn="ct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ja-JP" altLang="en-US"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概要 </a:t>
            </a: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sp>
        <p:nvSpPr>
          <p:cNvPr id="13" name="テキスト">
            <a:extLst>
              <a:ext uri="{FF2B5EF4-FFF2-40B4-BE49-F238E27FC236}">
                <a16:creationId xmlns:a16="http://schemas.microsoft.com/office/drawing/2014/main" id="{81C1BE66-E993-2C01-DBD6-123B3E80AE9F}"/>
              </a:ext>
            </a:extLst>
          </p:cNvPr>
          <p:cNvSpPr txBox="1"/>
          <p:nvPr/>
        </p:nvSpPr>
        <p:spPr>
          <a:xfrm>
            <a:off x="4339493" y="3996000"/>
            <a:ext cx="4666662" cy="738664"/>
          </a:xfrm>
          <a:prstGeom prst="rect">
            <a:avLst/>
          </a:prstGeom>
          <a:noFill/>
          <a:ln w="38100">
            <a:noFill/>
          </a:ln>
        </p:spPr>
        <p:txBody>
          <a:bodyPr wrap="none" rtlCol="0">
            <a:spAutoFit/>
          </a:bodyPr>
          <a:lstStyle/>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インターン先で制作。メガネを着脱しながら謎を解き進める、</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一人称脱出ゲーム。サングラスや</a:t>
            </a: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3D</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メガネ、虫メガネなど</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メガネによって効果が異なります。</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cxnSp>
        <p:nvCxnSpPr>
          <p:cNvPr id="14" name="直線">
            <a:extLst>
              <a:ext uri="{FF2B5EF4-FFF2-40B4-BE49-F238E27FC236}">
                <a16:creationId xmlns:a16="http://schemas.microsoft.com/office/drawing/2014/main" id="{61C95E7F-1593-77BD-A627-F5A023AFEE69}"/>
              </a:ext>
            </a:extLst>
          </p:cNvPr>
          <p:cNvCxnSpPr/>
          <p:nvPr/>
        </p:nvCxnSpPr>
        <p:spPr>
          <a:xfrm flipV="1">
            <a:off x="4339493" y="3960000"/>
            <a:ext cx="4464000"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6" name="図 15" descr="サングラスをかけてる&#10;&#10;中程度の精度で自動的に生成された説明">
            <a:extLst>
              <a:ext uri="{FF2B5EF4-FFF2-40B4-BE49-F238E27FC236}">
                <a16:creationId xmlns:a16="http://schemas.microsoft.com/office/drawing/2014/main" id="{7BB63CBE-365A-2032-EAAD-193032BE7D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602752">
            <a:off x="7354764" y="4678923"/>
            <a:ext cx="1269025" cy="1269025"/>
          </a:xfrm>
          <a:prstGeom prst="rect">
            <a:avLst/>
          </a:prstGeom>
        </p:spPr>
      </p:pic>
    </p:spTree>
    <p:extLst>
      <p:ext uri="{BB962C8B-B14F-4D97-AF65-F5344CB8AC3E}">
        <p14:creationId xmlns:p14="http://schemas.microsoft.com/office/powerpoint/2010/main" val="2438639528"/>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10445</TotalTime>
  <Words>1278</Words>
  <Application>Microsoft Office PowerPoint</Application>
  <PresentationFormat>画面に合わせる (4:3)</PresentationFormat>
  <Paragraphs>366</Paragraphs>
  <Slides>11</Slides>
  <Notes>0</Notes>
  <HiddenSlides>1</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11</vt:i4>
      </vt:variant>
    </vt:vector>
  </HeadingPairs>
  <TitlesOfParts>
    <vt:vector size="20" baseType="lpstr">
      <vt:lpstr>FTT-SPロダン DB</vt:lpstr>
      <vt:lpstr>FTT-ニューロダン DB</vt:lpstr>
      <vt:lpstr>FTT-ロウディ EB</vt:lpstr>
      <vt:lpstr>ＭＳ Ｐゴシック</vt:lpstr>
      <vt:lpstr>ＭＳ ゴシック</vt:lpstr>
      <vt:lpstr>Arial</vt:lpstr>
      <vt:lpstr>Calibri</vt:lpstr>
      <vt:lpstr>Calibri Light</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THS21 向山陸登</dc:creator>
  <cp:lastModifiedBy>THS21 向山陸登</cp:lastModifiedBy>
  <cp:revision>913</cp:revision>
  <dcterms:created xsi:type="dcterms:W3CDTF">2023-07-02T11:45:03Z</dcterms:created>
  <dcterms:modified xsi:type="dcterms:W3CDTF">2024-02-27T02:39:46Z</dcterms:modified>
</cp:coreProperties>
</file>

<file path=docProps/thumbnail.jpeg>
</file>